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05" r:id="rId5"/>
  </p:sldMasterIdLst>
  <p:notesMasterIdLst>
    <p:notesMasterId r:id="rId58"/>
  </p:notesMasterIdLst>
  <p:handoutMasterIdLst>
    <p:handoutMasterId r:id="rId59"/>
  </p:handout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307" r:id="rId43"/>
    <p:sldId id="294" r:id="rId44"/>
    <p:sldId id="295" r:id="rId45"/>
    <p:sldId id="296" r:id="rId46"/>
    <p:sldId id="308" r:id="rId47"/>
    <p:sldId id="298" r:id="rId48"/>
    <p:sldId id="299" r:id="rId49"/>
    <p:sldId id="300" r:id="rId50"/>
    <p:sldId id="301" r:id="rId51"/>
    <p:sldId id="302" r:id="rId52"/>
    <p:sldId id="303" r:id="rId53"/>
    <p:sldId id="309" r:id="rId54"/>
    <p:sldId id="304" r:id="rId55"/>
    <p:sldId id="305" r:id="rId56"/>
    <p:sldId id="306" r:id="rId57"/>
  </p:sldIdLst>
  <p:sldSz cx="16256000" cy="9144000"/>
  <p:notesSz cx="6858000" cy="9144000"/>
  <p:defaultText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userDrawn="1">
          <p15:clr>
            <a:srgbClr val="A4A3A4"/>
          </p15:clr>
        </p15:guide>
        <p15:guide id="2" pos="5120"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3EC5D4"/>
    <a:srgbClr val="90C6C4"/>
    <a:srgbClr val="9CD4D1"/>
    <a:srgbClr val="7D868C"/>
    <a:srgbClr val="808000"/>
    <a:srgbClr val="408000"/>
    <a:srgbClr val="108001"/>
    <a:srgbClr val="CBCFD1"/>
    <a:srgbClr val="015068"/>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53" autoAdjust="0"/>
    <p:restoredTop sz="69238" autoAdjust="0"/>
  </p:normalViewPr>
  <p:slideViewPr>
    <p:cSldViewPr snapToGrid="0">
      <p:cViewPr varScale="1">
        <p:scale>
          <a:sx n="60" d="100"/>
          <a:sy n="60" d="100"/>
        </p:scale>
        <p:origin x="1734" y="54"/>
      </p:cViewPr>
      <p:guideLst>
        <p:guide orient="horz" pos="2880"/>
        <p:guide pos="5120"/>
      </p:guideLst>
    </p:cSldViewPr>
  </p:slideViewPr>
  <p:outlineViewPr>
    <p:cViewPr>
      <p:scale>
        <a:sx n="33" d="100"/>
        <a:sy n="33" d="100"/>
      </p:scale>
      <p:origin x="0" y="90784"/>
    </p:cViewPr>
  </p:outlineViewPr>
  <p:notesTextViewPr>
    <p:cViewPr>
      <p:scale>
        <a:sx n="100" d="100"/>
        <a:sy n="100" d="100"/>
      </p:scale>
      <p:origin x="0" y="0"/>
    </p:cViewPr>
  </p:notesTextViewPr>
  <p:sorterViewPr>
    <p:cViewPr>
      <p:scale>
        <a:sx n="100" d="100"/>
        <a:sy n="100" d="100"/>
      </p:scale>
      <p:origin x="0" y="0"/>
    </p:cViewPr>
  </p:sorterViewPr>
  <p:notesViewPr>
    <p:cSldViewPr snapToGrid="0" showGuides="1">
      <p:cViewPr varScale="1">
        <p:scale>
          <a:sx n="47" d="100"/>
          <a:sy n="47" d="100"/>
        </p:scale>
        <p:origin x="2172" y="6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tableStyles" Target="tableStyle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notesMaster" Target="notesMasters/notesMaster1.xml"/><Relationship Id="rId5" Type="http://schemas.openxmlformats.org/officeDocument/2006/relationships/slideMaster" Target="slideMasters/slideMaster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61" Type="http://schemas.openxmlformats.org/officeDocument/2006/relationships/viewProps" Target="viewProp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presProps" Target="presProps.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cs typeface="Arial" panose="020B0604020202020204"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FE60895-255A-1C4C-8A7B-48A6FCC47E92}" type="datetime1">
              <a:rPr lang="en-CA" smtClean="0">
                <a:latin typeface="Arial" panose="020B0604020202020204" pitchFamily="34" charset="0"/>
                <a:cs typeface="Arial" panose="020B0604020202020204" pitchFamily="34" charset="0"/>
              </a:rPr>
              <a:t>2016-01-12</a:t>
            </a:fld>
            <a:endParaRPr lang="en-US"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endParaRPr lang="en-US" sz="900" dirty="0" smtClean="0">
              <a:solidFill>
                <a:srgbClr val="000000"/>
              </a:solidFill>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Arial" panose="020B0604020202020204" pitchFamily="34" charset="0"/>
                <a:cs typeface="Arial" panose="020B0604020202020204" pitchFamily="34" charset="0"/>
              </a:rPr>
              <a:pPr/>
              <a:t>‹#›</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9016387"/>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BFFFB994-B51A-7449-B85A-B64DF9DCCDDC}" type="datetime1">
              <a:rPr lang="en-CA" smtClean="0"/>
              <a:pPr/>
              <a:t>2016-01-12</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Arial" panose="020B0604020202020204" pitchFamily="34" charset="0"/>
                <a:cs typeface="Arial" panose="020B0604020202020204" pitchFamily="34" charset="0"/>
              </a:defRPr>
            </a:lvl1pPr>
          </a:lstStyle>
          <a:p>
            <a:fld id="{8B263312-38AA-4E1E-B2B5-0F8F122B24FE}" type="slidenum">
              <a:rPr lang="en-US" smtClean="0"/>
              <a:pPr/>
              <a:t>‹#›</a:t>
            </a:fld>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endParaRPr lang="en-US" dirty="0"/>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atin typeface="Arial" panose="020B0604020202020204" pitchFamily="34" charset="0"/>
                <a:cs typeface="Arial" panose="020B0604020202020204" pitchFamily="34" charset="0"/>
              </a:defRPr>
            </a:lvl1pPr>
          </a:lstStyle>
          <a:p>
            <a:endParaRPr lang="en-US" sz="900" dirty="0" smtClean="0">
              <a:solidFill>
                <a:srgbClr val="000000"/>
              </a:solidFill>
            </a:endParaRPr>
          </a:p>
        </p:txBody>
      </p:sp>
    </p:spTree>
    <p:extLst>
      <p:ext uri="{BB962C8B-B14F-4D97-AF65-F5344CB8AC3E}">
        <p14:creationId xmlns:p14="http://schemas.microsoft.com/office/powerpoint/2010/main" val="3124071592"/>
      </p:ext>
    </p:extLst>
  </p:cSld>
  <p:clrMap bg1="lt1" tx1="dk1" bg2="lt2" tx2="dk2" accent1="accent1" accent2="accent2" accent3="accent3" accent4="accent4" accent5="accent5" accent6="accent6" hlink="hlink" folHlink="folHlink"/>
  <p:hf dt="0"/>
  <p:notesStyle>
    <a:lvl1pPr marL="0" algn="l" defTabSz="1219120" rtl="0" eaLnBrk="1" latinLnBrk="0" hangingPunct="1">
      <a:lnSpc>
        <a:spcPct val="90000"/>
      </a:lnSpc>
      <a:spcAft>
        <a:spcPts val="444"/>
      </a:spcAft>
      <a:defRPr sz="1200" kern="1200">
        <a:solidFill>
          <a:schemeClr val="tx1"/>
        </a:solidFill>
        <a:latin typeface="Arial" panose="020B0604020202020204" pitchFamily="34" charset="0"/>
        <a:ea typeface="+mn-ea"/>
        <a:cs typeface="Arial" panose="020B0604020202020204" pitchFamily="34" charset="0"/>
      </a:defRPr>
    </a:lvl1pPr>
    <a:lvl2pPr marL="283968" indent="-141102"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2pPr>
    <a:lvl3pPr marL="437416"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3pPr>
    <a:lvl4pPr marL="643779" indent="-19577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4pPr>
    <a:lvl5pPr marL="820155"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5pPr>
    <a:lvl6pPr marL="3047802" algn="l" defTabSz="1219120" rtl="0" eaLnBrk="1" latinLnBrk="0" hangingPunct="1">
      <a:defRPr sz="1600" kern="1200">
        <a:solidFill>
          <a:schemeClr val="tx1"/>
        </a:solidFill>
        <a:latin typeface="+mn-lt"/>
        <a:ea typeface="+mn-ea"/>
        <a:cs typeface="+mn-cs"/>
      </a:defRPr>
    </a:lvl6pPr>
    <a:lvl7pPr marL="3657362" algn="l" defTabSz="1219120" rtl="0" eaLnBrk="1" latinLnBrk="0" hangingPunct="1">
      <a:defRPr sz="1600" kern="1200">
        <a:solidFill>
          <a:schemeClr val="tx1"/>
        </a:solidFill>
        <a:latin typeface="+mn-lt"/>
        <a:ea typeface="+mn-ea"/>
        <a:cs typeface="+mn-cs"/>
      </a:defRPr>
    </a:lvl7pPr>
    <a:lvl8pPr marL="4266923" algn="l" defTabSz="1219120" rtl="0" eaLnBrk="1" latinLnBrk="0" hangingPunct="1">
      <a:defRPr sz="1600" kern="1200">
        <a:solidFill>
          <a:schemeClr val="tx1"/>
        </a:solidFill>
        <a:latin typeface="+mn-lt"/>
        <a:ea typeface="+mn-ea"/>
        <a:cs typeface="+mn-cs"/>
      </a:defRPr>
    </a:lvl8pPr>
    <a:lvl9pPr marL="4876483" algn="l" defTabSz="121912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887777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a:t>
            </a:r>
            <a:r>
              <a:rPr lang="en-US" baseline="0" dirty="0" smtClean="0"/>
              <a:t> we search our nodes, we see that all three nodes have been set to the _default environment.  How do we change this?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916286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First, we need to make a new environments</a:t>
            </a:r>
            <a:r>
              <a:rPr lang="en-US" baseline="0" dirty="0" smtClean="0"/>
              <a:t> directory. (Be sure you are still in the </a:t>
            </a:r>
            <a:r>
              <a:rPr lang="en-US" dirty="0" smtClean="0"/>
              <a:t>chef-repo before you do this.)</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3225679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Then we need to create a production.rb file. </a:t>
            </a:r>
            <a:r>
              <a:rPr lang="en-US" baseline="0" dirty="0" smtClean="0"/>
              <a:t>Like in the roles.rb files, we must provide a name and description.</a:t>
            </a:r>
          </a:p>
          <a:p>
            <a:endParaRPr lang="en-US" baseline="0" dirty="0" smtClean="0"/>
          </a:p>
          <a:p>
            <a:r>
              <a:rPr lang="en-US" baseline="0" dirty="0" smtClean="0"/>
              <a:t>Additionally, we need to define cookbook restrictions to lock down specific versions of both the </a:t>
            </a:r>
            <a:r>
              <a:rPr lang="en-US" baseline="0" dirty="0" err="1" smtClean="0"/>
              <a:t>iis</a:t>
            </a:r>
            <a:r>
              <a:rPr lang="en-US" baseline="0" dirty="0" smtClean="0"/>
              <a:t>-demo and </a:t>
            </a:r>
            <a:r>
              <a:rPr lang="en-US" baseline="0" dirty="0" err="1" smtClean="0"/>
              <a:t>myiis-lb</a:t>
            </a:r>
            <a:r>
              <a:rPr lang="en-US" baseline="0" dirty="0" smtClean="0"/>
              <a:t> cookbooks.  By adding this information to production.rb, we are telling our nodes to use these specific versions of these specific cookbooks.  </a:t>
            </a:r>
          </a:p>
          <a:p>
            <a:endParaRPr lang="en-US" baseline="0" dirty="0" smtClean="0"/>
          </a:p>
          <a:p>
            <a:r>
              <a:rPr lang="en-US" baseline="0" dirty="0" smtClean="0"/>
              <a:t>Obviously, what this means is that as we work on newer versions of these cookbooks, we won’t break anything in the production environment.</a:t>
            </a:r>
          </a:p>
          <a:p>
            <a:endParaRPr lang="en-US" baseline="0" dirty="0" smtClean="0"/>
          </a:p>
          <a:p>
            <a:r>
              <a:rPr lang="en-US" baseline="0" dirty="0" smtClean="0"/>
              <a:t>Okay, so now that we have captured our </a:t>
            </a:r>
            <a:r>
              <a:rPr lang="uk-UA" baseline="0" dirty="0" smtClean="0"/>
              <a:t>'</a:t>
            </a:r>
            <a:r>
              <a:rPr lang="en-US" baseline="0" dirty="0" smtClean="0"/>
              <a:t>good</a:t>
            </a:r>
            <a:r>
              <a:rPr lang="uk-UA" baseline="0" dirty="0" smtClean="0"/>
              <a:t>'</a:t>
            </a:r>
            <a:r>
              <a:rPr lang="en-US" baseline="0" dirty="0" smtClean="0"/>
              <a:t> environment in this file, let’s save it and upload it.</a:t>
            </a:r>
          </a:p>
          <a:p>
            <a:endParaRPr lang="en-US" baseline="0" dirty="0" smtClean="0"/>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358823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Using the knife environment command, let’s upload the production.rb file.  This should be familiar because it is just like the command we used to upload roles.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8357952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Okay, let’s use our list command</a:t>
            </a:r>
            <a:r>
              <a:rPr lang="en-US" baseline="0" dirty="0" smtClean="0"/>
              <a:t> to make sure the file uploaded correctly.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910370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we use the knife environment show command, we can see how the production.rb</a:t>
            </a:r>
            <a:r>
              <a:rPr lang="en-US" baseline="0" dirty="0" smtClean="0"/>
              <a:t> file looks.</a:t>
            </a:r>
          </a:p>
          <a:p>
            <a:endParaRPr lang="en-US" baseline="0" dirty="0" smtClean="0"/>
          </a:p>
          <a:p>
            <a:r>
              <a:rPr lang="en-US" baseline="0" dirty="0" smtClean="0"/>
              <a:t>Note the cookbook versions that we set are shown here.</a:t>
            </a:r>
          </a:p>
          <a:p>
            <a:endParaRPr lang="en-US" baseline="0"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8946032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we need to set the environments for our nodes.  Let’s ask Chef for help on that as well.</a:t>
            </a:r>
          </a:p>
          <a:p>
            <a:endParaRPr lang="en-US" dirty="0" smtClean="0"/>
          </a:p>
          <a:p>
            <a:r>
              <a:rPr lang="en-US" dirty="0" smtClean="0"/>
              <a:t>Let’s use the knife node environment set command.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223145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how does that command work, exactly?</a:t>
            </a:r>
          </a:p>
          <a:p>
            <a:endParaRPr lang="en-US" dirty="0" smtClean="0"/>
          </a:p>
          <a:p>
            <a:r>
              <a:rPr lang="en-US" dirty="0" smtClean="0"/>
              <a:t>It looks like</a:t>
            </a:r>
            <a:r>
              <a:rPr lang="en-US" baseline="0" dirty="0" smtClean="0"/>
              <a:t> we just add the environment name at the end of the command to set that environment on a node.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23820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let’s do that for node1.</a:t>
            </a:r>
          </a:p>
          <a:p>
            <a:endParaRPr lang="en-US" dirty="0" smtClean="0"/>
          </a:p>
          <a:p>
            <a:r>
              <a:rPr lang="en-US" dirty="0" smtClean="0"/>
              <a:t>The</a:t>
            </a:r>
            <a:r>
              <a:rPr lang="en-US" baseline="0" dirty="0" smtClean="0"/>
              <a:t> results don’t really tell us much, so let’s take a look at node1.</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140452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Using knife</a:t>
            </a:r>
            <a:r>
              <a:rPr lang="en-US" baseline="0" dirty="0" smtClean="0"/>
              <a:t> node show, we can see node1’s attributes. Note that it has indeed been set to the production environment.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216577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 section, you will learn how to create an environment,</a:t>
            </a:r>
            <a:r>
              <a:rPr lang="en-US" baseline="0" dirty="0" smtClean="0"/>
              <a:t> deploy a node to an environment, and update a search query to be more exact.</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027182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do the same thing for node</a:t>
            </a:r>
            <a:r>
              <a:rPr lang="en-US" baseline="0" dirty="0" smtClean="0"/>
              <a:t>2.</a:t>
            </a:r>
          </a:p>
          <a:p>
            <a:endParaRPr lang="en-US" baseline="0" dirty="0" smtClean="0"/>
          </a:p>
          <a:p>
            <a:r>
              <a:rPr lang="en-US" baseline="0" dirty="0" smtClean="0"/>
              <a:t>Instructor Note: Allow 2 minutes to complete this exercise.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9209716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53901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it looks like node2</a:t>
            </a:r>
            <a:r>
              <a:rPr lang="en-US" baseline="0" dirty="0" smtClean="0"/>
              <a:t> was successfully set to the production environment.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8271976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let’s create the</a:t>
            </a:r>
            <a:r>
              <a:rPr lang="en-US" baseline="0" dirty="0" smtClean="0"/>
              <a:t> environment we can use to change and update the cookbooks without affecting our production environment.  A sandbox, if you will.</a:t>
            </a:r>
          </a:p>
          <a:p>
            <a:endParaRPr lang="en-US" baseline="0" dirty="0" smtClean="0"/>
          </a:p>
          <a:p>
            <a:r>
              <a:rPr lang="en-US" baseline="0" dirty="0" smtClean="0"/>
              <a:t>Let’s call this our “Acceptance environment”.</a:t>
            </a:r>
          </a:p>
          <a:p>
            <a:endParaRPr lang="en-US" baseline="0" dirty="0" smtClean="0"/>
          </a:p>
          <a:p>
            <a:r>
              <a:rPr lang="en-US" baseline="0" dirty="0" smtClean="0"/>
              <a:t>Instructor Note: Allow 10 minutes to complete this exercise.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534884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let’s create a</a:t>
            </a:r>
            <a:r>
              <a:rPr lang="en-US" baseline="0" dirty="0" smtClean="0"/>
              <a:t> new rb file in our chef-repo/environments directory. Let’s name it acceptance.</a:t>
            </a:r>
          </a:p>
          <a:p>
            <a:endParaRPr lang="en-US" baseline="0" dirty="0" smtClean="0"/>
          </a:p>
          <a:p>
            <a:r>
              <a:rPr lang="en-US" baseline="0" dirty="0" smtClean="0"/>
              <a:t>In the Acceptance environment, we don’t want to lock-down the cookbook versions, so we are not going to place restrictions on the cookbooks. </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1145611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upload that environment</a:t>
            </a:r>
            <a:r>
              <a:rPr lang="en-US" baseline="0" dirty="0" smtClean="0"/>
              <a:t> </a:t>
            </a:r>
            <a:r>
              <a:rPr lang="en-US" dirty="0" smtClean="0"/>
              <a:t>file to the Chef server.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4098772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let’s make sure that this environment</a:t>
            </a:r>
            <a:r>
              <a:rPr lang="en-US" baseline="0" dirty="0" smtClean="0"/>
              <a:t> file was added properly.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0363267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last,</a:t>
            </a:r>
            <a:r>
              <a:rPr lang="en-US" baseline="0" dirty="0" smtClean="0"/>
              <a:t> but not least, let’s ask the Chef Server to show us the </a:t>
            </a:r>
            <a:r>
              <a:rPr lang="en-US" dirty="0" smtClean="0"/>
              <a:t>acceptance environment.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01592610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Okay, let’s set node3 to the acceptance environment.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7770366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a:t>
            </a:r>
            <a:r>
              <a:rPr lang="en-US" baseline="0" dirty="0" smtClean="0"/>
              <a:t> confirm that it has been set properly.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6272194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So, we have updated our load balancer's </a:t>
            </a:r>
            <a:r>
              <a:rPr lang="en-US" dirty="0" err="1" smtClean="0"/>
              <a:t>myiis-lb</a:t>
            </a:r>
            <a:r>
              <a:rPr lang="en-US" dirty="0" smtClean="0"/>
              <a:t> cookbook</a:t>
            </a:r>
            <a:r>
              <a:rPr lang="en-US" baseline="0" dirty="0" smtClean="0"/>
              <a:t> to dynamically search for and update nodes.  Everything is as it should be.</a:t>
            </a:r>
          </a:p>
          <a:p>
            <a:endParaRPr lang="en-US" baseline="0" dirty="0" smtClean="0"/>
          </a:p>
          <a:p>
            <a:r>
              <a:rPr lang="en-US" baseline="0" dirty="0" smtClean="0"/>
              <a:t>But our system is like a living, breathing thing that must grow and be updated to fit our changing needs.  We need to find a way to update and test new tools, features and settings without impacting our current production system.</a:t>
            </a:r>
            <a:endParaRPr lang="en-US" dirty="0" smtClean="0"/>
          </a:p>
          <a:p>
            <a:endParaRPr lang="en-US" dirty="0" smtClean="0"/>
          </a:p>
          <a:p>
            <a:r>
              <a:rPr lang="en-US" dirty="0" smtClean="0"/>
              <a:t>Of course, we have local testing tools like Test Kitchen to help us verify that our individual cookbooks work before we upload them to the Chef Server.  But, that is not always enough. We may want to build, test, and release new features to our cookbooks but we do not immediately want all of our nodes to immediately use them.</a:t>
            </a:r>
          </a:p>
          <a:p>
            <a:endParaRPr lang="en-US" dirty="0" smtClean="0"/>
          </a:p>
          <a:p>
            <a:r>
              <a:rPr lang="en-US" dirty="0" smtClean="0"/>
              <a:t>For example, what if we had a requirement to update our </a:t>
            </a:r>
            <a:r>
              <a:rPr lang="en-US" dirty="0" err="1" smtClean="0"/>
              <a:t>iis</a:t>
            </a:r>
            <a:r>
              <a:rPr lang="en-US" dirty="0" smtClean="0"/>
              <a:t>-demo cookbook with a</a:t>
            </a:r>
            <a:r>
              <a:rPr lang="en-US" baseline="0" dirty="0" smtClean="0"/>
              <a:t> new front page for our application?  The release date of our new service with the sign up page does not go live for a week.  So, we want to build, test, and upload that cookbook to the Chef Server without actually applying the cookbook until the release date.  How would we accomplish that?   </a:t>
            </a:r>
          </a:p>
          <a:p>
            <a:endParaRPr lang="en-US" baseline="0" dirty="0" smtClean="0"/>
          </a:p>
          <a:p>
            <a:r>
              <a:rPr lang="en-US" baseline="0" dirty="0" smtClean="0"/>
              <a:t>This is where environments are useful.</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405006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Using</a:t>
            </a:r>
            <a:r>
              <a:rPr lang="en-US" baseline="0" dirty="0" smtClean="0"/>
              <a:t> the knife </a:t>
            </a:r>
            <a:r>
              <a:rPr lang="en-US" baseline="0" dirty="0" err="1" smtClean="0"/>
              <a:t>winrm</a:t>
            </a:r>
            <a:r>
              <a:rPr lang="en-US" baseline="0" dirty="0" smtClean="0"/>
              <a:t> let’s run chef client on all the nodes.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29475018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that we have created</a:t>
            </a:r>
            <a:r>
              <a:rPr lang="en-US" baseline="0" dirty="0" smtClean="0"/>
              <a:t> our two environments and set each node to a specific environment, we need to separate the environments to ensure that the load balancer only communicates with the production nodes.</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2058017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we set our web nodes to specific environments. As</a:t>
            </a:r>
            <a:r>
              <a:rPr lang="en-US" baseline="0" dirty="0" smtClean="0"/>
              <a:t> we manage our nodes, making changes to our cookbooks and recipes, what do you think is going to happen to Node1?  </a:t>
            </a:r>
          </a:p>
          <a:p>
            <a:pPr marL="0" marR="0" indent="0" algn="l" defTabSz="914250" rtl="0" eaLnBrk="1" fontAlgn="auto" latinLnBrk="0" hangingPunct="1">
              <a:lnSpc>
                <a:spcPct val="90000"/>
              </a:lnSpc>
              <a:spcBef>
                <a:spcPts val="0"/>
              </a:spcBef>
              <a:spcAft>
                <a:spcPts val="333"/>
              </a:spcAft>
              <a:buClrTx/>
              <a:buSzTx/>
              <a:buFontTx/>
              <a:buNone/>
              <a:tabLst/>
              <a:defRPr/>
            </a:pPr>
            <a:endParaRPr lang="en-US" baseline="0" dirty="0" smtClean="0"/>
          </a:p>
          <a:p>
            <a:pPr marL="0" marR="0" indent="0" algn="l" defTabSz="914250" rtl="0" eaLnBrk="1" fontAlgn="auto" latinLnBrk="0" hangingPunct="1">
              <a:lnSpc>
                <a:spcPct val="90000"/>
              </a:lnSpc>
              <a:spcBef>
                <a:spcPts val="0"/>
              </a:spcBef>
              <a:spcAft>
                <a:spcPts val="333"/>
              </a:spcAft>
              <a:buClrTx/>
              <a:buSzTx/>
              <a:buFontTx/>
              <a:buNone/>
              <a:tabLst/>
              <a:defRPr/>
            </a:pPr>
            <a:r>
              <a:rPr lang="en-US" baseline="0" dirty="0" smtClean="0"/>
              <a:t>What about Node 3?</a:t>
            </a:r>
            <a:endParaRPr lang="en-US" dirty="0" smtClean="0"/>
          </a:p>
          <a:p>
            <a:pPr marL="0" marR="0" indent="0" algn="l" defTabSz="914250" rtl="0" eaLnBrk="1" fontAlgn="auto" latinLnBrk="0" hangingPunct="1">
              <a:lnSpc>
                <a:spcPct val="90000"/>
              </a:lnSpc>
              <a:spcBef>
                <a:spcPts val="0"/>
              </a:spcBef>
              <a:spcAft>
                <a:spcPts val="333"/>
              </a:spcAft>
              <a:buClrTx/>
              <a:buSzTx/>
              <a:buFontTx/>
              <a:buNone/>
              <a:tabLst/>
              <a:defRPr/>
            </a:pPr>
            <a:endParaRPr lang="en-US" dirty="0" smtClean="0"/>
          </a:p>
          <a:p>
            <a:pPr marL="0" marR="0" indent="0" algn="l" defTabSz="914250" rtl="0" eaLnBrk="1" fontAlgn="auto" latinLnBrk="0" hangingPunct="1">
              <a:lnSpc>
                <a:spcPct val="90000"/>
              </a:lnSpc>
              <a:spcBef>
                <a:spcPts val="0"/>
              </a:spcBef>
              <a:spcAft>
                <a:spcPts val="333"/>
              </a:spcAft>
              <a:buClrTx/>
              <a:buSzTx/>
              <a:buFontTx/>
              <a:buNone/>
              <a:tabLst/>
              <a:defRPr/>
            </a:pPr>
            <a:r>
              <a:rPr lang="en-US" dirty="0" smtClean="0"/>
              <a:t>Setting the nodes is not enough. Chef</a:t>
            </a:r>
            <a:r>
              <a:rPr lang="en-US" baseline="0" dirty="0" smtClean="0"/>
              <a:t> does not automatically know to separate the environments. So, we have to tell it how to do that.</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2675252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 do we do that?</a:t>
            </a:r>
          </a:p>
          <a:p>
            <a:endParaRPr lang="en-US" dirty="0" smtClean="0"/>
          </a:p>
          <a:p>
            <a:r>
              <a:rPr lang="en-US" dirty="0" smtClean="0"/>
              <a:t>First, let’s answer a couple of question.  As</a:t>
            </a:r>
            <a:r>
              <a:rPr lang="en-US" baseline="0" dirty="0" smtClean="0"/>
              <a:t> you think about the infrastructure we have created, which cookbook handles balance requests between nodes? </a:t>
            </a:r>
          </a:p>
          <a:p>
            <a:endParaRPr lang="en-US" dirty="0" smtClean="0"/>
          </a:p>
          <a:p>
            <a:r>
              <a:rPr lang="en-US" dirty="0" smtClean="0"/>
              <a:t>So if</a:t>
            </a:r>
            <a:r>
              <a:rPr lang="en-US" baseline="0" dirty="0" smtClean="0"/>
              <a:t> we want to make changes to that cookbook, which recipe would we change? </a:t>
            </a:r>
          </a:p>
          <a:p>
            <a:endParaRPr lang="en-US" baseline="0"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Answer</a:t>
            </a:r>
            <a:r>
              <a:rPr lang="en-US" baseline="0" dirty="0" smtClean="0"/>
              <a:t> 1:</a:t>
            </a:r>
            <a:r>
              <a:rPr lang="en-US" dirty="0" smtClean="0"/>
              <a:t>  </a:t>
            </a:r>
            <a:r>
              <a:rPr lang="en-US" dirty="0" err="1" smtClean="0"/>
              <a:t>myiis-lb</a:t>
            </a:r>
            <a:r>
              <a:rPr lang="en-US" dirty="0" smtClean="0"/>
              <a:t> Answer 2: default.rb</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71976354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a:t>
            </a:r>
            <a:r>
              <a:rPr lang="en-US" baseline="0" dirty="0" smtClean="0"/>
              <a:t> our last module, we talked about searching our nodes using Chef.  Do you recall what we used to search for web nodes?</a:t>
            </a:r>
            <a:endParaRPr lang="en-US" dirty="0" smtClean="0"/>
          </a:p>
          <a:p>
            <a:endParaRPr lang="en-US" dirty="0" smtClean="0"/>
          </a:p>
          <a:p>
            <a:r>
              <a:rPr lang="en-US" dirty="0" smtClean="0"/>
              <a:t>Answer:  all_web_nodes = search(“node”,”role:web”)</a:t>
            </a:r>
          </a:p>
          <a:p>
            <a:endParaRPr lang="en-US" dirty="0" smtClean="0"/>
          </a:p>
          <a:p>
            <a:r>
              <a:rPr lang="en-US" dirty="0" smtClean="0"/>
              <a:t>So, considering our search syntax, how can we further refine</a:t>
            </a:r>
            <a:r>
              <a:rPr lang="en-US" baseline="0" dirty="0" smtClean="0"/>
              <a:t> that syntax to search for a specific web node by environment?</a:t>
            </a:r>
          </a:p>
          <a:p>
            <a:endParaRPr lang="en-US" baseline="0" dirty="0" smtClean="0"/>
          </a:p>
          <a:p>
            <a:r>
              <a:rPr lang="en-US" baseline="0" dirty="0" smtClean="0"/>
              <a:t>Let’s take a look.</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05910191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Looking at the default.rb file in the load balancer's </a:t>
            </a:r>
            <a:r>
              <a:rPr lang="en-US" dirty="0" err="1" smtClean="0"/>
              <a:t>myiis-lb</a:t>
            </a:r>
            <a:r>
              <a:rPr lang="en-US" baseline="0" dirty="0" smtClean="0"/>
              <a:t> cookbook, we can review the original search syntax.  If we want to search by environments, what would we need to add here?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4972427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Search the Chef Server for all node objects that have the role equal to 'web' and also share</a:t>
            </a:r>
            <a:r>
              <a:rPr lang="en-US" baseline="0" dirty="0" smtClean="0"/>
              <a:t> the same environment as the current node applying this recipe. The nodes currently applying this recipe are the nodes with the role set to </a:t>
            </a:r>
            <a:r>
              <a:rPr lang="en-US" baseline="0" dirty="0" err="1" smtClean="0"/>
              <a:t>load_balancer</a:t>
            </a:r>
            <a:r>
              <a:rPr lang="en-US" baseline="0" dirty="0" smtClean="0"/>
              <a:t>.</a:t>
            </a:r>
          </a:p>
          <a:p>
            <a:endParaRPr lang="en-US" baseline="0" dirty="0" smtClean="0"/>
          </a:p>
          <a:p>
            <a:r>
              <a:rPr lang="en-US" baseline="0" dirty="0" smtClean="0"/>
              <a:t>Now that we’ve made our changes, let’s save this file.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9770823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that we have created</a:t>
            </a:r>
            <a:r>
              <a:rPr lang="en-US" baseline="0" dirty="0" smtClean="0"/>
              <a:t> our two environments and set each node to a specific environment, we need to separate the environments to ensure that the load balancer only communicates with the production nodes.</a:t>
            </a:r>
          </a:p>
          <a:p>
            <a:endParaRPr lang="en-US" baseline="0" dirty="0" smtClean="0"/>
          </a:p>
          <a:p>
            <a:r>
              <a:rPr lang="en-US" baseline="0" dirty="0" smtClean="0"/>
              <a:t>Now it's time to update the version number of the cookbook and upload it to the Chef Server.</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1407043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Before we upload the</a:t>
            </a:r>
            <a:r>
              <a:rPr lang="en-US" baseline="0" dirty="0" smtClean="0"/>
              <a:t> new </a:t>
            </a:r>
            <a:r>
              <a:rPr lang="en-US" baseline="0" dirty="0" err="1" smtClean="0"/>
              <a:t>myiis-lb</a:t>
            </a:r>
            <a:r>
              <a:rPr lang="en-US" baseline="0" dirty="0" smtClean="0"/>
              <a:t> cookbook to the server, we probably want to update the version number.  What type of change have we made here?</a:t>
            </a:r>
          </a:p>
          <a:p>
            <a:endParaRPr lang="en-US" baseline="0" dirty="0" smtClean="0"/>
          </a:p>
          <a:p>
            <a:r>
              <a:rPr lang="en-US" baseline="0" dirty="0" smtClean="0"/>
              <a:t>Answer:  Patch</a:t>
            </a:r>
          </a:p>
          <a:p>
            <a:endParaRPr lang="en-US" baseline="0" dirty="0" smtClean="0"/>
          </a:p>
          <a:p>
            <a:r>
              <a:rPr lang="en-US" dirty="0" smtClean="0"/>
              <a:t>Because we are</a:t>
            </a:r>
            <a:r>
              <a:rPr lang="en-US" baseline="0" dirty="0" smtClean="0"/>
              <a:t> performing a patch, let’s set the version number to 1.0.1.</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7548586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We are going to need to use Berks</a:t>
            </a:r>
            <a:r>
              <a:rPr lang="en-US" baseline="0" dirty="0" smtClean="0"/>
              <a:t> to upload this cookbook because it has dependencies. So first we need to cd into the cookbook.</a:t>
            </a:r>
            <a:endParaRPr lang="en-US" dirty="0" smtClean="0"/>
          </a:p>
          <a:p>
            <a:r>
              <a:rPr lang="en-US" dirty="0" smtClean="0"/>
              <a:t>Then run</a:t>
            </a:r>
            <a:r>
              <a:rPr lang="en-US" baseline="0" dirty="0" smtClean="0"/>
              <a:t> 'berks install</a:t>
            </a:r>
            <a:r>
              <a:rPr lang="en-US" baseline="0" dirty="0" smtClean="0"/>
              <a:t>'.</a:t>
            </a:r>
            <a:endParaRPr lang="en-US" baseline="0"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40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0666498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Arial" panose="020B0604020202020204" pitchFamily="34" charset="0"/>
                <a:ea typeface="+mn-ea"/>
                <a:cs typeface="Arial" panose="020B0604020202020204" pitchFamily="34" charset="0"/>
              </a:rPr>
              <a:t>You likely are familiar with the concept of environments. An environment can best be defined as a logical separation of nodes that most often describe the life-cycle of an application.</a:t>
            </a:r>
          </a:p>
          <a:p>
            <a:endParaRPr lang="en-US" sz="1200" kern="1200" dirty="0" smtClean="0">
              <a:solidFill>
                <a:schemeClr val="tx1"/>
              </a:solidFill>
              <a:effectLst/>
              <a:latin typeface="Arial" panose="020B0604020202020204" pitchFamily="34" charset="0"/>
              <a:ea typeface="+mn-ea"/>
              <a:cs typeface="Arial" panose="020B0604020202020204" pitchFamily="34" charset="0"/>
            </a:endParaRPr>
          </a:p>
          <a:p>
            <a:r>
              <a:rPr lang="en-US" sz="1200" kern="1200" dirty="0" smtClean="0">
                <a:solidFill>
                  <a:schemeClr val="tx1"/>
                </a:solidFill>
                <a:effectLst/>
                <a:latin typeface="Arial" panose="020B0604020202020204" pitchFamily="34" charset="0"/>
                <a:ea typeface="+mn-ea"/>
                <a:cs typeface="Arial" panose="020B0604020202020204" pitchFamily="34" charset="0"/>
              </a:rPr>
              <a:t>Each environment signifies different behaviors and policies to which a node adheres for a given application or platform. For example, environments can be separated into 'acceptance’ and 'production'. </a:t>
            </a:r>
          </a:p>
          <a:p>
            <a:endParaRPr lang="en-US" sz="1200" kern="1200" dirty="0" smtClean="0">
              <a:solidFill>
                <a:schemeClr val="tx1"/>
              </a:solidFill>
              <a:effectLst/>
              <a:latin typeface="Arial" panose="020B0604020202020204" pitchFamily="34" charset="0"/>
              <a:ea typeface="+mn-ea"/>
              <a:cs typeface="Arial" panose="020B0604020202020204" pitchFamily="34" charset="0"/>
            </a:endParaRPr>
          </a:p>
          <a:p>
            <a:r>
              <a:rPr lang="en-US" sz="1200" kern="1200" dirty="0" smtClean="0">
                <a:solidFill>
                  <a:schemeClr val="tx1"/>
                </a:solidFill>
                <a:effectLst/>
                <a:latin typeface="Arial" panose="020B0604020202020204" pitchFamily="34" charset="0"/>
                <a:ea typeface="+mn-ea"/>
                <a:cs typeface="Arial" panose="020B0604020202020204" pitchFamily="34" charset="0"/>
              </a:rPr>
              <a:t>“Acceptance”</a:t>
            </a:r>
            <a:r>
              <a:rPr lang="en-US" sz="1200" kern="1200" baseline="0" dirty="0" smtClean="0">
                <a:solidFill>
                  <a:schemeClr val="tx1"/>
                </a:solidFill>
                <a:effectLst/>
                <a:latin typeface="Arial" panose="020B0604020202020204" pitchFamily="34" charset="0"/>
                <a:ea typeface="+mn-ea"/>
                <a:cs typeface="Arial" panose="020B0604020202020204" pitchFamily="34" charset="0"/>
              </a:rPr>
              <a:t> would be </a:t>
            </a:r>
            <a:r>
              <a:rPr lang="en-US" sz="1200" kern="1200" dirty="0" smtClean="0">
                <a:solidFill>
                  <a:schemeClr val="tx1"/>
                </a:solidFill>
                <a:effectLst/>
                <a:latin typeface="Arial" panose="020B0604020202020204" pitchFamily="34" charset="0"/>
                <a:ea typeface="+mn-ea"/>
                <a:cs typeface="Arial" panose="020B0604020202020204" pitchFamily="34" charset="0"/>
              </a:rPr>
              <a:t>where we may make allowances for constant change and updates and for applications to be deployed with each release.  </a:t>
            </a:r>
          </a:p>
          <a:p>
            <a:endParaRPr lang="en-US" sz="1200" kern="1200" dirty="0" smtClean="0">
              <a:solidFill>
                <a:schemeClr val="tx1"/>
              </a:solidFill>
              <a:effectLst/>
              <a:latin typeface="Arial" panose="020B0604020202020204" pitchFamily="34" charset="0"/>
              <a:ea typeface="+mn-ea"/>
              <a:cs typeface="Arial" panose="020B0604020202020204" pitchFamily="34" charset="0"/>
            </a:endParaRPr>
          </a:p>
          <a:p>
            <a:r>
              <a:rPr lang="en-US" sz="1200" kern="1200" dirty="0" smtClean="0">
                <a:solidFill>
                  <a:schemeClr val="tx1"/>
                </a:solidFill>
                <a:effectLst/>
                <a:latin typeface="Arial" panose="020B0604020202020204" pitchFamily="34" charset="0"/>
                <a:ea typeface="+mn-ea"/>
                <a:cs typeface="Arial" panose="020B0604020202020204" pitchFamily="34" charset="0"/>
              </a:rPr>
              <a:t>“Production” might be where we lock down our infrastructure and policies. Production would be what the outside world sees, and would remain unaffected by changes and upgrades until you specifically release them.</a:t>
            </a:r>
          </a:p>
          <a:p>
            <a:endParaRPr lang="en-US" sz="1200" kern="1200" dirty="0" smtClean="0">
              <a:solidFill>
                <a:schemeClr val="tx1"/>
              </a:solidFill>
              <a:effectLst/>
              <a:latin typeface="Arial" panose="020B0604020202020204" pitchFamily="34" charset="0"/>
              <a:ea typeface="+mn-ea"/>
              <a:cs typeface="Arial" panose="020B0604020202020204" pitchFamily="34" charset="0"/>
            </a:endParaRPr>
          </a:p>
          <a:p>
            <a:r>
              <a:rPr lang="en-US" sz="1200" kern="1200" dirty="0" smtClean="0">
                <a:solidFill>
                  <a:schemeClr val="tx1"/>
                </a:solidFill>
                <a:effectLst/>
                <a:latin typeface="Arial" panose="020B0604020202020204" pitchFamily="34" charset="0"/>
                <a:ea typeface="+mn-ea"/>
                <a:cs typeface="Arial" panose="020B0604020202020204" pitchFamily="34" charset="0"/>
              </a:rPr>
              <a:t>Chef also has a concept of an environment.</a:t>
            </a:r>
            <a:r>
              <a:rPr lang="en-US" sz="1200" kern="1200" baseline="0" dirty="0" smtClean="0">
                <a:solidFill>
                  <a:schemeClr val="tx1"/>
                </a:solidFill>
                <a:effectLst/>
                <a:latin typeface="Arial" panose="020B0604020202020204" pitchFamily="34" charset="0"/>
                <a:ea typeface="+mn-ea"/>
                <a:cs typeface="Arial" panose="020B0604020202020204" pitchFamily="34" charset="0"/>
              </a:rPr>
              <a:t> </a:t>
            </a:r>
            <a:r>
              <a:rPr lang="en-US" sz="1200" kern="1200" dirty="0" smtClean="0">
                <a:solidFill>
                  <a:schemeClr val="tx1"/>
                </a:solidFill>
                <a:effectLst/>
                <a:latin typeface="Arial" panose="020B0604020202020204" pitchFamily="34" charset="0"/>
                <a:ea typeface="+mn-ea"/>
                <a:cs typeface="Arial" panose="020B0604020202020204" pitchFamily="34" charset="0"/>
              </a:rPr>
              <a:t>A Chef environment allows us to define a list of policies that we will allow by defining a cookbook.</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3667965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finally berks</a:t>
            </a:r>
            <a:r>
              <a:rPr lang="en-US" baseline="0" dirty="0" smtClean="0"/>
              <a:t> </a:t>
            </a:r>
            <a:r>
              <a:rPr lang="en-US" baseline="0" smtClean="0"/>
              <a:t>upload</a:t>
            </a:r>
            <a:r>
              <a:rPr lang="en-US" baseline="0" smtClean="0"/>
              <a:t>.</a:t>
            </a:r>
            <a:endParaRPr lang="en-US" baseline="0"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41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7904866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a:t>
            </a:r>
            <a:r>
              <a:rPr lang="en-US" baseline="0" dirty="0" smtClean="0"/>
              <a:t> the load balancer will only find nodes that are web servers in the same environment as the load balancer. This is useful if we want to deploy a load balancer to the acceptance environment as it will only address requests to the nodes in that environment.</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42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37130623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Before we run 'chef-client' to</a:t>
            </a:r>
            <a:r>
              <a:rPr lang="en-US" baseline="0" dirty="0" smtClean="0"/>
              <a:t> bring everything up to date, let’s think about what we’ve done.  </a:t>
            </a:r>
          </a:p>
          <a:p>
            <a:endParaRPr lang="en-US" baseline="0" dirty="0" smtClean="0"/>
          </a:p>
          <a:p>
            <a:r>
              <a:rPr lang="en-US" baseline="0" dirty="0" smtClean="0"/>
              <a:t>First, in the production environment, we restricted our cookbooks to a specific version.</a:t>
            </a:r>
          </a:p>
          <a:p>
            <a:endParaRPr lang="en-US" baseline="0" dirty="0" smtClean="0"/>
          </a:p>
          <a:p>
            <a:r>
              <a:rPr lang="en-US" baseline="0" dirty="0" smtClean="0"/>
              <a:t>Second, we created an acceptance environment with no cookbook restrictions.</a:t>
            </a:r>
          </a:p>
          <a:p>
            <a:endParaRPr lang="en-US" baseline="0" dirty="0" smtClean="0"/>
          </a:p>
          <a:p>
            <a:r>
              <a:rPr lang="en-US" baseline="0" dirty="0" smtClean="0"/>
              <a:t>Third, we set specific nodes to each of these environments.</a:t>
            </a:r>
          </a:p>
          <a:p>
            <a:endParaRPr lang="en-US" baseline="0" dirty="0" smtClean="0"/>
          </a:p>
          <a:p>
            <a:r>
              <a:rPr lang="en-US" baseline="0" dirty="0" smtClean="0"/>
              <a:t>Fourth, we updated the </a:t>
            </a:r>
            <a:r>
              <a:rPr lang="en-US" baseline="0" dirty="0" err="1" smtClean="0"/>
              <a:t>myiis-lb</a:t>
            </a:r>
            <a:r>
              <a:rPr lang="en-US" baseline="0" dirty="0" smtClean="0"/>
              <a:t> default.rb to include environment search criteria.</a:t>
            </a:r>
          </a:p>
          <a:p>
            <a:endParaRPr lang="en-US" baseline="0" dirty="0" smtClean="0"/>
          </a:p>
          <a:p>
            <a:r>
              <a:rPr lang="en-US" baseline="0" dirty="0" smtClean="0"/>
              <a:t>And lastly, we changed the version number in the </a:t>
            </a:r>
            <a:r>
              <a:rPr lang="en-US" baseline="0" dirty="0" err="1" smtClean="0"/>
              <a:t>myiis-lb</a:t>
            </a:r>
            <a:r>
              <a:rPr lang="en-US" baseline="0" dirty="0" smtClean="0"/>
              <a:t> metadata.rb file.</a:t>
            </a:r>
          </a:p>
          <a:p>
            <a:endParaRPr lang="en-US" baseline="0" dirty="0" smtClean="0"/>
          </a:p>
          <a:p>
            <a:r>
              <a:rPr lang="en-US" baseline="0" dirty="0" smtClean="0"/>
              <a:t>What problems do you think we may encounter, given all that we’ve done here?</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14598208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Since we changed the version of the </a:t>
            </a:r>
            <a:r>
              <a:rPr lang="en-US" baseline="0" dirty="0" err="1" smtClean="0"/>
              <a:t>myiis-lbcookbook</a:t>
            </a:r>
            <a:r>
              <a:rPr lang="en-US" baseline="0" dirty="0" smtClean="0"/>
              <a:t>, we need to revise the production.rb file to incorporate the new version.  </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88518195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let’s go back into our production.rb</a:t>
            </a:r>
            <a:r>
              <a:rPr lang="en-US" baseline="0" dirty="0" smtClean="0"/>
              <a:t> and update it to include the new version number.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61479996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Change to ~/chef-repo and then run 'knife environment from file production.rb'.</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5880599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let’s make sure that the</a:t>
            </a:r>
            <a:r>
              <a:rPr lang="en-US" baseline="0" dirty="0" smtClean="0"/>
              <a:t> production.rb on Chef server has the correct version of </a:t>
            </a:r>
            <a:r>
              <a:rPr lang="en-US" baseline="0" dirty="0" err="1" smtClean="0"/>
              <a:t>myiis-lb</a:t>
            </a:r>
            <a:r>
              <a:rPr lang="en-US" baseline="0" dirty="0" smtClean="0"/>
              <a:t> designated.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8248955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use 'chef-client' to converge all nodes.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3547773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Now the production load balancers in the production environment will use the latest version of the </a:t>
            </a:r>
            <a:r>
              <a:rPr lang="en-US" baseline="0" dirty="0" err="1" smtClean="0"/>
              <a:t>myiis-lb</a:t>
            </a:r>
            <a:r>
              <a:rPr lang="en-US" baseline="0" dirty="0" smtClean="0"/>
              <a:t> cookbook.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3976351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Answer</a:t>
            </a:r>
            <a:r>
              <a:rPr lang="en-US" baseline="0" dirty="0" smtClean="0"/>
              <a:t> these questions. </a:t>
            </a:r>
          </a:p>
          <a:p>
            <a:endParaRPr lang="en-US" baseline="0" dirty="0" smtClean="0"/>
          </a:p>
          <a:p>
            <a:r>
              <a:rPr lang="en-US" dirty="0" smtClean="0"/>
              <a:t>With your answers, turn to another person and alternate asking each other asking these questions and sharing your answers.</a:t>
            </a:r>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8B263312-38AA-4E1E-B2B5-0F8F122B24FE}" type="slidenum">
              <a:rPr lang="en-US" smtClean="0"/>
              <a:pPr/>
              <a:t>50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651347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sz="1200" kern="1200" dirty="0" smtClean="0">
                <a:solidFill>
                  <a:schemeClr val="tx1"/>
                </a:solidFill>
                <a:effectLst/>
                <a:latin typeface="Arial" panose="020B0604020202020204" pitchFamily="34" charset="0"/>
                <a:ea typeface="+mn-ea"/>
                <a:cs typeface="Arial" panose="020B0604020202020204" pitchFamily="34" charset="0"/>
              </a:rPr>
              <a:t>Chef also has a concept of an environment. Chef uses environments</a:t>
            </a:r>
            <a:r>
              <a:rPr lang="en-US" sz="1200" kern="1200" baseline="0" dirty="0" smtClean="0">
                <a:solidFill>
                  <a:schemeClr val="tx1"/>
                </a:solidFill>
                <a:effectLst/>
                <a:latin typeface="Arial" panose="020B0604020202020204" pitchFamily="34" charset="0"/>
                <a:ea typeface="+mn-ea"/>
                <a:cs typeface="Arial" panose="020B0604020202020204" pitchFamily="34" charset="0"/>
              </a:rPr>
              <a:t> to map an organizations real-life workflow to what can be configured and managed using the Chef server.  </a:t>
            </a:r>
            <a:endParaRPr lang="en-US" sz="1200" kern="1200" dirty="0" smtClean="0">
              <a:solidFill>
                <a:schemeClr val="tx1"/>
              </a:solidFill>
              <a:effectLst/>
              <a:latin typeface="Arial" panose="020B0604020202020204" pitchFamily="34" charset="0"/>
              <a:ea typeface="+mn-ea"/>
              <a:cs typeface="Arial" panose="020B0604020202020204" pitchFamily="34" charset="0"/>
            </a:endParaRPr>
          </a:p>
          <a:p>
            <a:pPr marL="0" marR="0" indent="0" algn="l" defTabSz="1219120" rtl="0" eaLnBrk="1" fontAlgn="auto" latinLnBrk="0" hangingPunct="1">
              <a:lnSpc>
                <a:spcPct val="90000"/>
              </a:lnSpc>
              <a:spcBef>
                <a:spcPts val="0"/>
              </a:spcBef>
              <a:spcAft>
                <a:spcPts val="444"/>
              </a:spcAft>
              <a:buClrTx/>
              <a:buSzTx/>
              <a:buFontTx/>
              <a:buNone/>
              <a:tabLst/>
              <a:defRPr/>
            </a:pPr>
            <a:endParaRPr lang="en-US" sz="1200" kern="1200" dirty="0" smtClean="0">
              <a:solidFill>
                <a:schemeClr val="tx1"/>
              </a:solidFill>
              <a:effectLst/>
              <a:latin typeface="Arial" panose="020B0604020202020204" pitchFamily="34" charset="0"/>
              <a:ea typeface="+mn-ea"/>
              <a:cs typeface="Arial" panose="020B0604020202020204" pitchFamily="34" charset="0"/>
            </a:endParaRPr>
          </a:p>
          <a:p>
            <a:r>
              <a:rPr lang="en-US" sz="1200" kern="1200" dirty="0" smtClean="0">
                <a:solidFill>
                  <a:schemeClr val="tx1"/>
                </a:solidFill>
                <a:effectLst/>
                <a:latin typeface="Arial" panose="020B0604020202020204" pitchFamily="34" charset="0"/>
                <a:ea typeface="+mn-ea"/>
                <a:cs typeface="Arial" panose="020B0604020202020204" pitchFamily="34" charset="0"/>
              </a:rPr>
              <a:t>Every organization begins with a single environment called the _default (underscore default) environment, which cannot be modified or deleted. </a:t>
            </a:r>
          </a:p>
          <a:p>
            <a:endParaRPr lang="en-US" sz="1200" kern="1200" dirty="0" smtClean="0">
              <a:solidFill>
                <a:schemeClr val="tx1"/>
              </a:solidFill>
              <a:effectLst/>
              <a:latin typeface="Arial" panose="020B0604020202020204" pitchFamily="34" charset="0"/>
              <a:ea typeface="+mn-ea"/>
              <a:cs typeface="Arial" panose="020B0604020202020204" pitchFamily="34" charset="0"/>
            </a:endParaRPr>
          </a:p>
          <a:p>
            <a:r>
              <a:rPr lang="en-US" sz="1200" kern="1200" dirty="0" smtClean="0">
                <a:solidFill>
                  <a:schemeClr val="tx1"/>
                </a:solidFill>
                <a:effectLst/>
                <a:latin typeface="Arial" panose="020B0604020202020204" pitchFamily="34" charset="0"/>
                <a:ea typeface="+mn-ea"/>
                <a:cs typeface="Arial" panose="020B0604020202020204" pitchFamily="34" charset="0"/>
              </a:rPr>
              <a:t>Therefore,</a:t>
            </a:r>
            <a:r>
              <a:rPr lang="en-US" sz="1200" kern="1200" baseline="0" dirty="0" smtClean="0">
                <a:solidFill>
                  <a:schemeClr val="tx1"/>
                </a:solidFill>
                <a:effectLst/>
                <a:latin typeface="Arial" panose="020B0604020202020204" pitchFamily="34" charset="0"/>
                <a:ea typeface="+mn-ea"/>
                <a:cs typeface="Arial" panose="020B0604020202020204" pitchFamily="34" charset="0"/>
              </a:rPr>
              <a:t> you must create custom environments to define your organization’s workflow.</a:t>
            </a:r>
            <a:endParaRPr lang="en-US" sz="1200" kern="1200" dirty="0" smtClean="0">
              <a:solidFill>
                <a:schemeClr val="tx1"/>
              </a:solidFill>
              <a:effectLst/>
              <a:latin typeface="Arial" panose="020B0604020202020204" pitchFamily="34" charset="0"/>
              <a:ea typeface="+mn-ea"/>
              <a:cs typeface="Arial" panose="020B0604020202020204" pitchFamily="34" charset="0"/>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9494585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5231138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08718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we need to create a Production environment. This is</a:t>
            </a:r>
            <a:r>
              <a:rPr lang="en-US" baseline="0" dirty="0" smtClean="0"/>
              <a:t> where we lock down our infrastructure and policies to a specific version of the </a:t>
            </a:r>
            <a:r>
              <a:rPr lang="en-US" baseline="0" dirty="0" err="1" smtClean="0"/>
              <a:t>myiis-lb</a:t>
            </a:r>
            <a:r>
              <a:rPr lang="en-US" baseline="0" dirty="0" smtClean="0"/>
              <a:t> cookbook.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927562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Because we still</a:t>
            </a:r>
            <a:r>
              <a:rPr lang="en-US" baseline="0" dirty="0" smtClean="0"/>
              <a:t> are communicating with the Chef server, let’s ask Chef for help regarding available environment commands.  </a:t>
            </a:r>
          </a:p>
          <a:p>
            <a:endParaRPr lang="en-US" baseline="0"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baseline="0" dirty="0" smtClean="0"/>
              <a:t>So change into chef-repo and then run '</a:t>
            </a:r>
            <a:r>
              <a:rPr lang="en-US" dirty="0" smtClean="0"/>
              <a:t>knife environment --help'.</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1548375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baseline="0" dirty="0" smtClean="0"/>
              <a:t>Remember, we use 'list' to view existing environments. </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baseline="0"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baseline="0" dirty="0" smtClean="0"/>
              <a:t>As previously stated, we see the _default environment has already been created.</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293809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see how this environment</a:t>
            </a:r>
            <a:r>
              <a:rPr lang="en-US" baseline="0" dirty="0" smtClean="0"/>
              <a:t> looks.</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550268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3.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4.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5.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6.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slideMaster" Target="../slideMasters/slideMaster1.xml"/><Relationship Id="rId1" Type="http://schemas.openxmlformats.org/officeDocument/2006/relationships/themeOverride" Target="../theme/themeOverride7.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slideMaster" Target="../slideMasters/slideMaster1.xml"/><Relationship Id="rId1" Type="http://schemas.openxmlformats.org/officeDocument/2006/relationships/themeOverride" Target="../theme/themeOverride8.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sp>
        <p:nvSpPr>
          <p:cNvPr id="11" name="Holder 6"/>
          <p:cNvSpPr txBox="1">
            <a:spLocks/>
          </p:cNvSpPr>
          <p:nvPr userDrawn="1"/>
        </p:nvSpPr>
        <p:spPr>
          <a:xfrm>
            <a:off x="10651999" y="11582401"/>
            <a:ext cx="321733" cy="656591"/>
          </a:xfrm>
          <a:prstGeom prst="rect">
            <a:avLst/>
          </a:prstGeom>
        </p:spPr>
        <p:txBody>
          <a:bodyPr vert="horz" lIns="0" tIns="0" rIns="0" bIns="0" rtlCol="0" anchor="ctr"/>
          <a:lstStyle>
            <a:defPPr>
              <a:defRPr lang="en-US"/>
            </a:defPPr>
            <a:lvl1pPr marL="0" algn="r" defTabSz="914363" rtl="0" eaLnBrk="1" latinLnBrk="0" hangingPunct="1">
              <a:defRPr sz="1600" b="0" i="0" kern="1200">
                <a:solidFill>
                  <a:schemeClr val="tx1"/>
                </a:solidFill>
                <a:latin typeface="Gill Sans MT"/>
                <a:ea typeface="+mn-ea"/>
                <a:cs typeface="Gill Sans MT"/>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33866"/>
            <a:fld id="{81D60167-4931-47E6-BA6A-407CBD079E47}" type="slidenum">
              <a:rPr lang="en-US" sz="2133" smtClean="0"/>
              <a:pPr marL="33866"/>
              <a:t>‹#›</a:t>
            </a:fld>
            <a:endParaRPr lang="en-US" sz="2133" dirty="0"/>
          </a:p>
        </p:txBody>
      </p:sp>
      <p:sp>
        <p:nvSpPr>
          <p:cNvPr id="12" name="object 41"/>
          <p:cNvSpPr txBox="1">
            <a:spLocks/>
          </p:cNvSpPr>
          <p:nvPr userDrawn="1"/>
        </p:nvSpPr>
        <p:spPr>
          <a:xfrm>
            <a:off x="10430933" y="11582401"/>
            <a:ext cx="711200" cy="328231"/>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2133" dirty="0" smtClean="0"/>
              <a:t>1-</a:t>
            </a:r>
            <a:endParaRPr lang="en-US" sz="2133" dirty="0"/>
          </a:p>
        </p:txBody>
      </p:sp>
      <p:sp>
        <p:nvSpPr>
          <p:cNvPr id="17" name="Text Placeholder 4"/>
          <p:cNvSpPr>
            <a:spLocks noGrp="1"/>
          </p:cNvSpPr>
          <p:nvPr>
            <p:ph type="body" sz="quarter" idx="12"/>
          </p:nvPr>
        </p:nvSpPr>
        <p:spPr>
          <a:xfrm>
            <a:off x="677333" y="1856198"/>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cxnSp>
        <p:nvCxnSpPr>
          <p:cNvPr id="14" name="Straight Connector 13"/>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6"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20"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21" name="object 41"/>
          <p:cNvSpPr txBox="1">
            <a:spLocks/>
          </p:cNvSpPr>
          <p:nvPr userDrawn="1"/>
        </p:nvSpPr>
        <p:spPr>
          <a:xfrm>
            <a:off x="7646976"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87010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de - Content Right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4" y="1348277"/>
            <a:ext cx="7310937"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7"/>
            <a:ext cx="7285940"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3"/>
            <a:ext cx="7285940"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904579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60817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3" name="Straight Connector 2"/>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4"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pic>
        <p:nvPicPr>
          <p:cNvPr id="5" name="Picture 4" descr="C:\Users\sdelfante\Desktop\pic-chef-logo.png"/>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619421" y="1807222"/>
            <a:ext cx="5048579" cy="4962405"/>
          </a:xfrm>
          <a:prstGeom prst="rect">
            <a:avLst/>
          </a:prstGeom>
          <a:noFill/>
          <a:ln>
            <a:noFill/>
          </a:ln>
        </p:spPr>
      </p:pic>
    </p:spTree>
    <p:extLst>
      <p:ext uri="{BB962C8B-B14F-4D97-AF65-F5344CB8AC3E}">
        <p14:creationId xmlns:p14="http://schemas.microsoft.com/office/powerpoint/2010/main" val="73468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
        <p:nvSpPr>
          <p:cNvPr id="14" name="Content Placeholder 3"/>
          <p:cNvSpPr>
            <a:spLocks noGrp="1"/>
          </p:cNvSpPr>
          <p:nvPr>
            <p:ph sz="quarter" idx="13" hasCustomPrompt="1"/>
          </p:nvPr>
        </p:nvSpPr>
        <p:spPr>
          <a:xfrm>
            <a:off x="3499880" y="7502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8" name="Slide Number Placeholder 18"/>
          <p:cNvSpPr>
            <a:spLocks noGrp="1"/>
          </p:cNvSpPr>
          <p:nvPr>
            <p:ph type="sldNum" sz="quarter" idx="14"/>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9"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738198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Courier New" panose="02070309020205020404" pitchFamily="49" charset="0"/>
                <a:cs typeface="Courier New" panose="02070309020205020404" pitchFamily="49" charset="0"/>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cxnSp>
        <p:nvCxnSpPr>
          <p:cNvPr id="5" name="Straight Connector 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6" name="Footer Placeholder 17"/>
          <p:cNvSpPr>
            <a:spLocks noGrp="1"/>
          </p:cNvSpPr>
          <p:nvPr>
            <p:ph type="ftr" sz="quarter" idx="13"/>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18"/>
          <p:cNvSpPr>
            <a:spLocks noGrp="1"/>
          </p:cNvSpPr>
          <p:nvPr>
            <p:ph type="sldNum" sz="quarter" idx="14"/>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8"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5317678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Courier New" panose="02070309020205020404" pitchFamily="49" charset="0"/>
                <a:cs typeface="Courier New" panose="02070309020205020404" pitchFamily="49" charset="0"/>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cxnSp>
        <p:nvCxnSpPr>
          <p:cNvPr id="5" name="Straight Connector 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6" name="Footer Placeholder 17"/>
          <p:cNvSpPr>
            <a:spLocks noGrp="1"/>
          </p:cNvSpPr>
          <p:nvPr>
            <p:ph type="ftr" sz="quarter" idx="13"/>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18"/>
          <p:cNvSpPr>
            <a:spLocks noGrp="1"/>
          </p:cNvSpPr>
          <p:nvPr>
            <p:ph type="sldNum" sz="quarter" idx="14"/>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8"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9008624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3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cxnSp>
        <p:nvCxnSpPr>
          <p:cNvPr id="14" name="Straight Connector 13"/>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7"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8"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661992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4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cxnSp>
        <p:nvCxnSpPr>
          <p:cNvPr id="14" name="Straight Connector 13"/>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7"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8"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499723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6"/>
            <a:ext cx="10972800" cy="1337551"/>
          </a:xfrm>
        </p:spPr>
        <p:txBody>
          <a:bodyPr wrap="square" lIns="91440" tIns="91440" rIns="91440" bIns="91440" anchor="ctr" anchorCtr="0">
            <a:noAutofit/>
          </a:bodyPr>
          <a:lstStyle>
            <a:lvl1pPr>
              <a:lnSpc>
                <a:spcPct val="90000"/>
              </a:lnSpc>
              <a:defRPr sz="4800" b="1" spc="0" baseline="0">
                <a:solidFill>
                  <a:schemeClr val="accent1"/>
                </a:solidFill>
              </a:defRPr>
            </a:lvl1pPr>
          </a:lstStyle>
          <a:p>
            <a:r>
              <a:rPr lang="en-US" smtClean="0"/>
              <a:t>Click to edit Master title style</a:t>
            </a:r>
            <a:endParaRPr lang="en-US" dirty="0"/>
          </a:p>
        </p:txBody>
      </p:sp>
      <p:sp>
        <p:nvSpPr>
          <p:cNvPr id="5" name="Subtitle 2"/>
          <p:cNvSpPr>
            <a:spLocks noGrp="1"/>
          </p:cNvSpPr>
          <p:nvPr>
            <p:ph type="subTitle" idx="1"/>
          </p:nvPr>
        </p:nvSpPr>
        <p:spPr bwMode="white">
          <a:xfrm>
            <a:off x="3013752" y="3451138"/>
            <a:ext cx="10972800" cy="554062"/>
          </a:xfrm>
        </p:spPr>
        <p:txBody>
          <a:bodyPr wrap="square" lIns="91440" tIns="91440" rIns="91440" bIns="91440">
            <a:spAutoFit/>
          </a:bodyPr>
          <a:lstStyle>
            <a:lvl1pPr marL="0" indent="0" algn="l">
              <a:lnSpc>
                <a:spcPct val="90000"/>
              </a:lnSpc>
              <a:spcBef>
                <a:spcPts val="0"/>
              </a:spcBef>
              <a:buNone/>
              <a:defRPr sz="2667"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smtClean="0"/>
              <a:t>Click to edit Master subtitle style</a:t>
            </a:r>
            <a:endParaRPr lang="en-US" dirty="0"/>
          </a:p>
        </p:txBody>
      </p:sp>
      <p:sp>
        <p:nvSpPr>
          <p:cNvPr id="9" name="Text Placeholder 7"/>
          <p:cNvSpPr>
            <a:spLocks noGrp="1"/>
          </p:cNvSpPr>
          <p:nvPr>
            <p:ph type="body" sz="quarter" idx="10"/>
          </p:nvPr>
        </p:nvSpPr>
        <p:spPr bwMode="white">
          <a:xfrm>
            <a:off x="3013752" y="4187115"/>
            <a:ext cx="10972800" cy="512897"/>
          </a:xfrm>
        </p:spPr>
        <p:txBody>
          <a:bodyPr wrap="square" lIns="91440" tIns="91440" rIns="91440" bIns="91440">
            <a:spAutoFit/>
          </a:bodyPr>
          <a:lstStyle>
            <a:lvl1pPr marL="0" indent="0">
              <a:buNone/>
              <a:defRPr sz="2133" b="0" baseline="0">
                <a:solidFill>
                  <a:schemeClr val="accent3">
                    <a:lumMod val="50000"/>
                  </a:schemeClr>
                </a:solidFill>
              </a:defRPr>
            </a:lvl1pPr>
            <a:lvl2pPr marL="309026" indent="0">
              <a:buNone/>
              <a:defRPr sz="2133" b="1"/>
            </a:lvl2pPr>
            <a:lvl3pPr marL="609585" indent="0">
              <a:buNone/>
              <a:defRPr sz="2133" b="1"/>
            </a:lvl3pPr>
            <a:lvl4pPr marL="840296" indent="0">
              <a:buNone/>
              <a:defRPr sz="2133" b="1"/>
            </a:lvl4pPr>
            <a:lvl5pPr marL="1068889" indent="0">
              <a:buNone/>
              <a:defRPr sz="2133" b="1"/>
            </a:lvl5pPr>
          </a:lstStyle>
          <a:p>
            <a:pPr lvl="0"/>
            <a:r>
              <a:rPr lang="en-US" smtClean="0"/>
              <a:t>Click to edit Master text styles</a:t>
            </a:r>
          </a:p>
        </p:txBody>
      </p:sp>
      <p:sp>
        <p:nvSpPr>
          <p:cNvPr id="2" name="Footer Placeholder 1"/>
          <p:cNvSpPr>
            <a:spLocks noGrp="1"/>
          </p:cNvSpPr>
          <p:nvPr>
            <p:ph type="ftr" sz="quarter" idx="11"/>
          </p:nvPr>
        </p:nvSpPr>
        <p:spPr/>
        <p:txBody>
          <a:bodyPr/>
          <a:lstStyle/>
          <a:p>
            <a:r>
              <a:rPr lang="en-US" dirty="0" smtClean="0"/>
              <a:t>©2015 Chef Software Inc.</a:t>
            </a:r>
            <a:endParaRPr lang="en-US" dirty="0"/>
          </a:p>
        </p:txBody>
      </p:sp>
      <p:sp>
        <p:nvSpPr>
          <p:cNvPr id="3" name="Slide Number Placeholder 2"/>
          <p:cNvSpPr>
            <a:spLocks noGrp="1"/>
          </p:cNvSpPr>
          <p:nvPr>
            <p:ph type="sldNum" sz="quarter" idx="12"/>
          </p:nvPr>
        </p:nvSpPr>
        <p:spPr/>
        <p:txBody>
          <a:bodyPr/>
          <a:lstStyle/>
          <a:p>
            <a:fld id="{2D3AC244-EF0F-45B5-99B7-04DF836D954E}" type="slidenum">
              <a:rPr lang="en-US" smtClean="0"/>
              <a:t>‹#›</a:t>
            </a:fld>
            <a:endParaRPr lang="en-US" dirty="0"/>
          </a:p>
        </p:txBody>
      </p:sp>
    </p:spTree>
    <p:extLst>
      <p:ext uri="{BB962C8B-B14F-4D97-AF65-F5344CB8AC3E}">
        <p14:creationId xmlns:p14="http://schemas.microsoft.com/office/powerpoint/2010/main" val="30572912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Command - Loca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8" name="Content Placeholder 3"/>
          <p:cNvSpPr>
            <a:spLocks noGrp="1"/>
          </p:cNvSpPr>
          <p:nvPr>
            <p:ph sz="quarter" idx="10" hasCustomPrompt="1"/>
          </p:nvPr>
        </p:nvSpPr>
        <p:spPr>
          <a:xfrm>
            <a:off x="1121104" y="2315962"/>
            <a:ext cx="14423693" cy="5849089"/>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b="1">
                <a:solidFill>
                  <a:srgbClr val="FFFFFF"/>
                </a:solidFill>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LOCAL</a:t>
            </a:r>
          </a:p>
        </p:txBody>
      </p:sp>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Command Run Locally</a:t>
            </a:r>
            <a:endParaRPr lang="en-US" dirty="0"/>
          </a:p>
        </p:txBody>
      </p:sp>
      <p:pic>
        <p:nvPicPr>
          <p:cNvPr id="7" name="Picture 6"/>
          <p:cNvPicPr>
            <a:picLocks noChangeAspect="1"/>
          </p:cNvPicPr>
          <p:nvPr userDrawn="1"/>
        </p:nvPicPr>
        <p:blipFill>
          <a:blip r:embed="rId3"/>
          <a:stretch>
            <a:fillRect/>
          </a:stretch>
        </p:blipFill>
        <p:spPr>
          <a:xfrm>
            <a:off x="245272" y="1433095"/>
            <a:ext cx="704149" cy="537891"/>
          </a:xfrm>
          <a:prstGeom prst="rect">
            <a:avLst/>
          </a:prstGeom>
        </p:spPr>
      </p:pic>
      <p:sp>
        <p:nvSpPr>
          <p:cNvPr id="9" name="Text Placeholder 4"/>
          <p:cNvSpPr>
            <a:spLocks noGrp="1"/>
          </p:cNvSpPr>
          <p:nvPr>
            <p:ph type="body" sz="quarter" idx="11" hasCustomPrompt="1"/>
          </p:nvPr>
        </p:nvSpPr>
        <p:spPr>
          <a:xfrm>
            <a:off x="1121104" y="1337149"/>
            <a:ext cx="14422528" cy="729785"/>
          </a:xfrm>
          <a:solidFill>
            <a:schemeClr val="tx2">
              <a:lumMod val="95000"/>
              <a:lumOff val="5000"/>
            </a:schemeClr>
          </a:solidFill>
        </p:spPr>
        <p:txBody>
          <a:bodyPr lIns="91440" tIns="0" bIns="0" anchor="ctr" anchorCtr="0">
            <a:noAutofit/>
          </a:bodyPr>
          <a:lstStyle>
            <a:lvl1pPr marL="0" indent="0">
              <a:lnSpc>
                <a:spcPct val="100000"/>
              </a:lnSpc>
              <a:buNone/>
              <a:defRPr sz="3733" b="1">
                <a:solidFill>
                  <a:schemeClr val="bg1"/>
                </a:solidFill>
                <a:latin typeface="Courier New" panose="02070309020205020404" pitchFamily="49" charset="0"/>
                <a:cs typeface="Courier New" panose="02070309020205020404" pitchFamily="49" charset="0"/>
              </a:defRPr>
            </a:lvl1pPr>
          </a:lstStyle>
          <a:p>
            <a:pPr lvl="0"/>
            <a:r>
              <a:rPr lang="en-US" dirty="0" smtClean="0"/>
              <a:t>Enter Command</a:t>
            </a:r>
            <a:endParaRPr lang="en-US" dirty="0"/>
          </a:p>
        </p:txBody>
      </p:sp>
      <p:sp>
        <p:nvSpPr>
          <p:cNvPr id="10" name="Rectangle 9"/>
          <p:cNvSpPr/>
          <p:nvPr userDrawn="1"/>
        </p:nvSpPr>
        <p:spPr bwMode="auto">
          <a:xfrm>
            <a:off x="1120567" y="3237375"/>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cxnSp>
        <p:nvCxnSpPr>
          <p:cNvPr id="11" name="Straight Connector 1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2"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3"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6902012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Motivation</a:t>
            </a:r>
            <a:endParaRPr lang="en-US" dirty="0"/>
          </a:p>
        </p:txBody>
      </p:sp>
      <p:grpSp>
        <p:nvGrpSpPr>
          <p:cNvPr id="8" name="Group 7"/>
          <p:cNvGrpSpPr/>
          <p:nvPr userDrawn="1"/>
        </p:nvGrpSpPr>
        <p:grpSpPr>
          <a:xfrm>
            <a:off x="12707286" y="1181819"/>
            <a:ext cx="2574428" cy="2616299"/>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Isosceles Triangle 12"/>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63670" y="489009"/>
            <a:ext cx="3162292" cy="3118372"/>
          </a:xfrm>
          <a:prstGeom prst="rect">
            <a:avLst/>
          </a:prstGeom>
        </p:spPr>
      </p:pic>
      <p:sp>
        <p:nvSpPr>
          <p:cNvPr id="14"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6"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7"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97428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Modify File</a:t>
            </a:r>
            <a:endParaRPr lang="en-US" dirty="0"/>
          </a:p>
        </p:txBody>
      </p:sp>
      <p:sp>
        <p:nvSpPr>
          <p:cNvPr id="16" name="Content Placeholder 3"/>
          <p:cNvSpPr>
            <a:spLocks noGrp="1"/>
          </p:cNvSpPr>
          <p:nvPr>
            <p:ph sz="quarter" idx="10" hasCustomPrompt="1"/>
          </p:nvPr>
        </p:nvSpPr>
        <p:spPr>
          <a:xfrm>
            <a:off x="1121104" y="2113747"/>
            <a:ext cx="14423693" cy="6047259"/>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1">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1121104" y="1337150"/>
            <a:ext cx="14422528" cy="566391"/>
          </a:xfrm>
          <a:solidFill>
            <a:schemeClr val="bg1">
              <a:lumMod val="85000"/>
              <a:alpha val="50000"/>
            </a:schemeClr>
          </a:solidFill>
        </p:spPr>
        <p:txBody>
          <a:bodyPr lIns="91440" bIns="91440" anchor="ctr" anchorCtr="0">
            <a:normAutofit/>
          </a:bodyPr>
          <a:lstStyle>
            <a:lvl1pPr marL="0" indent="0">
              <a:buNone/>
              <a:defRPr sz="4267" b="1">
                <a:latin typeface="Courier New" panose="02070309020205020404" pitchFamily="49" charset="0"/>
                <a:cs typeface="Courier New" panose="02070309020205020404" pitchFamily="49" charset="0"/>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603177" y="1335982"/>
            <a:ext cx="412824" cy="571604"/>
          </a:xfrm>
          <a:prstGeom prst="rect">
            <a:avLst/>
          </a:prstGeom>
        </p:spPr>
      </p:pic>
      <p:sp>
        <p:nvSpPr>
          <p:cNvPr id="19" name="Text Placeholder 13"/>
          <p:cNvSpPr>
            <a:spLocks noGrp="1"/>
          </p:cNvSpPr>
          <p:nvPr>
            <p:ph type="body" sz="quarter" idx="12" hasCustomPrompt="1"/>
          </p:nvPr>
        </p:nvSpPr>
        <p:spPr>
          <a:xfrm>
            <a:off x="1124446" y="3538306"/>
            <a:ext cx="14404273"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20" name="Text Placeholder 13"/>
          <p:cNvSpPr>
            <a:spLocks noGrp="1"/>
          </p:cNvSpPr>
          <p:nvPr>
            <p:ph type="body" sz="quarter" idx="13" hasCustomPrompt="1"/>
          </p:nvPr>
        </p:nvSpPr>
        <p:spPr>
          <a:xfrm>
            <a:off x="1135042" y="4206982"/>
            <a:ext cx="14404273"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0"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4730650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ab  - Objectiv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96018" y="551454"/>
            <a:ext cx="7134276"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9" name="TextBox 18"/>
          <p:cNvSpPr txBox="1"/>
          <p:nvPr userDrawn="1"/>
        </p:nvSpPr>
        <p:spPr bwMode="white">
          <a:xfrm>
            <a:off x="2925924" y="5316750"/>
            <a:ext cx="11018907" cy="1631135"/>
          </a:xfrm>
          <a:prstGeom prst="rect">
            <a:avLst/>
          </a:prstGeom>
        </p:spPr>
        <p:txBody>
          <a:bodyPr vert="horz" wrap="square" lIns="121920" tIns="121920" rIns="121920" bIns="121920" rtlCol="0">
            <a:normAutofit/>
          </a:bodyPr>
          <a:lstStyle/>
          <a:p>
            <a:endParaRPr lang="en-US" sz="3200" dirty="0" smtClean="0"/>
          </a:p>
        </p:txBody>
      </p:sp>
      <p:sp>
        <p:nvSpPr>
          <p:cNvPr id="25" name="TextBox 24"/>
          <p:cNvSpPr txBox="1"/>
          <p:nvPr userDrawn="1"/>
        </p:nvSpPr>
        <p:spPr bwMode="white">
          <a:xfrm>
            <a:off x="2228684" y="5129978"/>
            <a:ext cx="11778401" cy="784439"/>
          </a:xfrm>
          <a:prstGeom prst="rect">
            <a:avLst/>
          </a:prstGeom>
        </p:spPr>
        <p:txBody>
          <a:bodyPr vert="horz" wrap="square" lIns="121920" tIns="121920" rIns="121920" bIns="121920" rtlCol="0">
            <a:normAutofit/>
          </a:bodyPr>
          <a:lstStyle/>
          <a:p>
            <a:r>
              <a:rPr lang="en-US" sz="3200" b="1" dirty="0" smtClean="0"/>
              <a:t>Objective:</a:t>
            </a:r>
            <a:endParaRPr lang="en-US" sz="3200" b="1" dirty="0"/>
          </a:p>
        </p:txBody>
      </p:sp>
      <p:sp>
        <p:nvSpPr>
          <p:cNvPr id="9" name="Text Placeholder 8"/>
          <p:cNvSpPr>
            <a:spLocks noGrp="1"/>
          </p:cNvSpPr>
          <p:nvPr>
            <p:ph type="body" sz="quarter" idx="10" hasCustomPrompt="1"/>
          </p:nvPr>
        </p:nvSpPr>
        <p:spPr>
          <a:xfrm>
            <a:off x="3012273" y="5989430"/>
            <a:ext cx="11318532" cy="1854956"/>
          </a:xfrm>
        </p:spPr>
        <p:txBody>
          <a:bodyPr>
            <a:normAutofit/>
          </a:bodyPr>
          <a:lstStyle>
            <a:lvl1pPr marL="0" indent="0">
              <a:buFont typeface="+mj-lt"/>
              <a:buNone/>
              <a:defRPr sz="2400" baseline="0"/>
            </a:lvl1pPr>
          </a:lstStyle>
          <a:p>
            <a:pPr lvl="0"/>
            <a:r>
              <a:rPr lang="en-US" dirty="0" smtClean="0"/>
              <a:t>A concrete list of steps to accomplish.</a:t>
            </a:r>
          </a:p>
          <a:p>
            <a:pPr lvl="0"/>
            <a:endParaRPr lang="en-US" dirty="0" smtClean="0"/>
          </a:p>
          <a:p>
            <a:pPr lvl="0"/>
            <a:r>
              <a:rPr lang="en-US" dirty="0" smtClean="0"/>
              <a:t>One</a:t>
            </a:r>
          </a:p>
          <a:p>
            <a:pPr lvl="0"/>
            <a:r>
              <a:rPr lang="en-US" dirty="0" smtClean="0"/>
              <a:t>Two</a:t>
            </a:r>
          </a:p>
        </p:txBody>
      </p:sp>
      <p:sp>
        <p:nvSpPr>
          <p:cNvPr id="13" name="Content Placeholder 12"/>
          <p:cNvSpPr>
            <a:spLocks noGrp="1"/>
          </p:cNvSpPr>
          <p:nvPr>
            <p:ph sz="quarter" idx="11" hasCustomPrompt="1"/>
          </p:nvPr>
        </p:nvSpPr>
        <p:spPr>
          <a:xfrm>
            <a:off x="3017561" y="3462898"/>
            <a:ext cx="11319040" cy="1528233"/>
          </a:xfrm>
        </p:spPr>
        <p:txBody>
          <a:bodyPr anchor="ctr">
            <a:normAutofit/>
          </a:bodyPr>
          <a:lstStyle>
            <a:lvl1pPr marL="121917" indent="0">
              <a:spcBef>
                <a:spcPts val="800"/>
              </a:spcBef>
              <a:buNone/>
              <a:defRPr sz="3733" i="1" baseline="0">
                <a:solidFill>
                  <a:schemeClr val="bg1">
                    <a:lumMod val="50000"/>
                  </a:schemeClr>
                </a:solidFill>
              </a:defRPr>
            </a:lvl1pPr>
          </a:lstStyle>
          <a:p>
            <a:pPr lvl="0"/>
            <a:r>
              <a:rPr lang="en-US" dirty="0" smtClean="0"/>
              <a:t>Should I use a leading question that gives an overview of the lab?</a:t>
            </a:r>
            <a:endParaRPr lang="en-US" dirty="0"/>
          </a:p>
        </p:txBody>
      </p:sp>
      <p:pic>
        <p:nvPicPr>
          <p:cNvPr id="30" name="Picture 29"/>
          <p:cNvPicPr>
            <a:picLocks noChangeAspect="1"/>
          </p:cNvPicPr>
          <p:nvPr userDrawn="1"/>
        </p:nvPicPr>
        <p:blipFill>
          <a:blip r:embed="rId2"/>
          <a:stretch>
            <a:fillRect/>
          </a:stretch>
        </p:blipFill>
        <p:spPr>
          <a:xfrm>
            <a:off x="14038088" y="551454"/>
            <a:ext cx="1851893" cy="1877976"/>
          </a:xfrm>
          <a:prstGeom prst="rect">
            <a:avLst/>
          </a:prstGeom>
        </p:spPr>
      </p:pic>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73754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ab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8" name="Picture 7"/>
          <p:cNvPicPr>
            <a:picLocks noChangeAspect="1"/>
          </p:cNvPicPr>
          <p:nvPr userDrawn="1"/>
        </p:nvPicPr>
        <p:blipFill>
          <a:blip r:embed="rId2"/>
          <a:stretch>
            <a:fillRect/>
          </a:stretch>
        </p:blipFill>
        <p:spPr>
          <a:xfrm>
            <a:off x="13970310" y="551455"/>
            <a:ext cx="1919671" cy="1946708"/>
          </a:xfrm>
          <a:prstGeom prst="rect">
            <a:avLst/>
          </a:prstGeom>
        </p:spPr>
      </p:pic>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858558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Exercis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Exercise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9" name="Picture 8"/>
          <p:cNvPicPr>
            <a:picLocks noChangeAspect="1"/>
          </p:cNvPicPr>
          <p:nvPr userDrawn="1"/>
        </p:nvPicPr>
        <p:blipFill>
          <a:blip r:embed="rId2"/>
          <a:stretch>
            <a:fillRect/>
          </a:stretch>
        </p:blipFill>
        <p:spPr>
          <a:xfrm>
            <a:off x="13620466" y="482873"/>
            <a:ext cx="1971016" cy="1971016"/>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14-</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Tree>
    <p:extLst>
      <p:ext uri="{BB962C8B-B14F-4D97-AF65-F5344CB8AC3E}">
        <p14:creationId xmlns:p14="http://schemas.microsoft.com/office/powerpoint/2010/main" val="33615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COMMIT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Commit Your Work</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latin typeface="Courier New" panose="02070309020205020404" pitchFamily="49" charset="0"/>
                <a:cs typeface="Courier New" panose="02070309020205020404" pitchFamily="49" charset="0"/>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err="1" smtClean="0"/>
              <a:t>git</a:t>
            </a:r>
            <a:r>
              <a:rPr lang="en-US" dirty="0" smtClean="0"/>
              <a:t> add .</a:t>
            </a:r>
          </a:p>
          <a:p>
            <a:r>
              <a:rPr lang="en-US" dirty="0" err="1" smtClean="0"/>
              <a:t>git</a:t>
            </a:r>
            <a:r>
              <a:rPr lang="en-US" dirty="0" smtClean="0"/>
              <a:t> commit -m "message"</a:t>
            </a:r>
          </a:p>
        </p:txBody>
      </p:sp>
      <p:pic>
        <p:nvPicPr>
          <p:cNvPr id="3" name="Picture 2"/>
          <p:cNvPicPr>
            <a:picLocks noChangeAspect="1"/>
          </p:cNvPicPr>
          <p:nvPr userDrawn="1"/>
        </p:nvPicPr>
        <p:blipFill>
          <a:blip r:embed="rId2"/>
          <a:stretch>
            <a:fillRect/>
          </a:stretch>
        </p:blipFill>
        <p:spPr>
          <a:xfrm>
            <a:off x="13170632" y="298921"/>
            <a:ext cx="2608891" cy="3478521"/>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97371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roblem and Success">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sp>
        <p:nvSpPr>
          <p:cNvPr id="12" name="Title 1"/>
          <p:cNvSpPr txBox="1">
            <a:spLocks/>
          </p:cNvSpPr>
          <p:nvPr userDrawn="1"/>
        </p:nvSpPr>
        <p:spPr bwMode="white">
          <a:xfrm>
            <a:off x="8236089"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Success</a:t>
            </a:r>
            <a:endParaRPr lang="en-US" sz="5867" dirty="0"/>
          </a:p>
        </p:txBody>
      </p:sp>
      <p:sp>
        <p:nvSpPr>
          <p:cNvPr id="13" name="Title 1"/>
          <p:cNvSpPr txBox="1">
            <a:spLocks/>
          </p:cNvSpPr>
          <p:nvPr userDrawn="1"/>
        </p:nvSpPr>
        <p:spPr bwMode="white">
          <a:xfrm>
            <a:off x="622767"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Problem</a:t>
            </a:r>
            <a:endParaRPr lang="en-US" sz="5867" dirty="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60729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5" hasCustomPrompt="1"/>
          </p:nvPr>
        </p:nvSpPr>
        <p:spPr>
          <a:xfrm>
            <a:off x="593330" y="268017"/>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Pros</a:t>
            </a:r>
            <a:endParaRPr lang="en-US" dirty="0"/>
          </a:p>
        </p:txBody>
      </p:sp>
      <p:sp>
        <p:nvSpPr>
          <p:cNvPr id="19" name="Text Placeholder 14"/>
          <p:cNvSpPr>
            <a:spLocks noGrp="1"/>
          </p:cNvSpPr>
          <p:nvPr>
            <p:ph type="body" sz="quarter" idx="16" hasCustomPrompt="1"/>
          </p:nvPr>
        </p:nvSpPr>
        <p:spPr>
          <a:xfrm>
            <a:off x="8204722" y="259541"/>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Cons</a:t>
            </a:r>
            <a:endParaRPr lang="en-US" dirty="0"/>
          </a:p>
        </p:txBody>
      </p:sp>
    </p:spTree>
    <p:extLst>
      <p:ext uri="{BB962C8B-B14F-4D97-AF65-F5344CB8AC3E}">
        <p14:creationId xmlns:p14="http://schemas.microsoft.com/office/powerpoint/2010/main" val="35997061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8" name="Rectangle 7"/>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9" name="TextBox 8"/>
          <p:cNvSpPr txBox="1"/>
          <p:nvPr userDrawn="1"/>
        </p:nvSpPr>
        <p:spPr bwMode="white">
          <a:xfrm>
            <a:off x="136959" y="488145"/>
            <a:ext cx="15028044"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pic>
        <p:nvPicPr>
          <p:cNvPr id="2" name="Picture 1"/>
          <p:cNvPicPr>
            <a:picLocks noChangeAspect="1"/>
          </p:cNvPicPr>
          <p:nvPr userDrawn="1"/>
        </p:nvPicPr>
        <p:blipFill>
          <a:blip r:embed="rId2"/>
          <a:stretch>
            <a:fillRect/>
          </a:stretch>
        </p:blipFill>
        <p:spPr>
          <a:xfrm>
            <a:off x="13088203" y="318789"/>
            <a:ext cx="2802272" cy="2179545"/>
          </a:xfrm>
          <a:prstGeom prst="rect">
            <a:avLst/>
          </a:prstGeom>
        </p:spPr>
      </p:pic>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Discussion</a:t>
            </a:r>
            <a:endParaRPr lang="en-US" dirty="0"/>
          </a:p>
        </p:txBody>
      </p:sp>
      <p:sp>
        <p:nvSpPr>
          <p:cNvPr id="7" name="Subtitle 2"/>
          <p:cNvSpPr>
            <a:spLocks noGrp="1"/>
          </p:cNvSpPr>
          <p:nvPr>
            <p:ph type="subTitle" idx="1" hasCustomPrompt="1"/>
          </p:nvPr>
        </p:nvSpPr>
        <p:spPr bwMode="white">
          <a:xfrm>
            <a:off x="3013753" y="3505071"/>
            <a:ext cx="10974132" cy="2544287"/>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About what …</a:t>
            </a:r>
          </a:p>
          <a:p>
            <a:r>
              <a:rPr lang="en-US" dirty="0" smtClean="0"/>
              <a:t>About this …</a:t>
            </a:r>
          </a:p>
          <a:p>
            <a:r>
              <a:rPr lang="en-US" dirty="0" smtClean="0"/>
              <a:t>Something about …</a:t>
            </a:r>
          </a:p>
          <a:p>
            <a:r>
              <a:rPr lang="en-US" dirty="0" smtClean="0"/>
              <a:t>And maybe another about?</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14-</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02719" y="366109"/>
            <a:ext cx="11271033"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DISCUSSION</a:t>
            </a:r>
          </a:p>
        </p:txBody>
      </p:sp>
    </p:spTree>
    <p:extLst>
      <p:ext uri="{BB962C8B-B14F-4D97-AF65-F5344CB8AC3E}">
        <p14:creationId xmlns:p14="http://schemas.microsoft.com/office/powerpoint/2010/main" val="241019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9056"/>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609601" y="1524000"/>
            <a:ext cx="14938964" cy="7010400"/>
          </a:xfrm>
          <a:prstGeom prst="rect">
            <a:avLst/>
          </a:prstGeom>
        </p:spPr>
        <p:txBody>
          <a:bodyPr vert="horz" wrap="square"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5384800" y="8475134"/>
            <a:ext cx="5486400"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r>
              <a:rPr lang="en-US" dirty="0" smtClean="0"/>
              <a:t>©2015 Chef Software Inc.</a:t>
            </a:r>
            <a:endParaRPr lang="en-US" dirty="0"/>
          </a:p>
        </p:txBody>
      </p:sp>
      <p:sp>
        <p:nvSpPr>
          <p:cNvPr id="6" name="Slide Number Placeholder 5"/>
          <p:cNvSpPr>
            <a:spLocks noGrp="1"/>
          </p:cNvSpPr>
          <p:nvPr>
            <p:ph type="sldNum" sz="quarter" idx="4"/>
          </p:nvPr>
        </p:nvSpPr>
        <p:spPr>
          <a:xfrm>
            <a:off x="11480800" y="8475134"/>
            <a:ext cx="3657600" cy="486833"/>
          </a:xfrm>
          <a:prstGeom prst="rect">
            <a:avLst/>
          </a:prstGeom>
        </p:spPr>
        <p:txBody>
          <a:bodyPr vert="horz" lIns="91440" tIns="45720" rIns="91440" bIns="45720" rtlCol="0" anchor="ctr"/>
          <a:lstStyle>
            <a:lvl1pPr algn="r">
              <a:defRPr sz="1600">
                <a:solidFill>
                  <a:schemeClr val="tx1">
                    <a:tint val="75000"/>
                  </a:schemeClr>
                </a:solidFill>
              </a:defRPr>
            </a:lvl1pPr>
          </a:lstStyle>
          <a:p>
            <a:fld id="{2D3AC244-EF0F-45B5-99B7-04DF836D954E}" type="slidenum">
              <a:rPr lang="en-US" smtClean="0"/>
              <a:t>‹#›</a:t>
            </a:fld>
            <a:endParaRPr lang="en-US" dirty="0"/>
          </a:p>
        </p:txBody>
      </p:sp>
      <p:pic>
        <p:nvPicPr>
          <p:cNvPr id="7" name="Picture 6"/>
          <p:cNvPicPr>
            <a:picLocks noChangeAspect="1"/>
          </p:cNvPicPr>
          <p:nvPr userDrawn="1"/>
        </p:nvPicPr>
        <p:blipFill>
          <a:blip r:embed="rId22" cstate="print">
            <a:extLst>
              <a:ext uri="{28A0092B-C50C-407E-A947-70E740481C1C}">
                <a14:useLocalDpi xmlns:a14="http://schemas.microsoft.com/office/drawing/2010/main" val="0"/>
              </a:ext>
            </a:extLst>
          </a:blip>
          <a:stretch>
            <a:fillRect/>
          </a:stretch>
        </p:blipFill>
        <p:spPr>
          <a:xfrm>
            <a:off x="15142979" y="8178791"/>
            <a:ext cx="950463" cy="1039591"/>
          </a:xfrm>
          <a:prstGeom prst="rect">
            <a:avLst/>
          </a:prstGeom>
        </p:spPr>
      </p:pic>
    </p:spTree>
    <p:extLst>
      <p:ext uri="{BB962C8B-B14F-4D97-AF65-F5344CB8AC3E}">
        <p14:creationId xmlns:p14="http://schemas.microsoft.com/office/powerpoint/2010/main" val="3254862669"/>
      </p:ext>
    </p:extLst>
  </p:cSld>
  <p:clrMap bg1="lt1" tx1="dk1" bg2="lt2" tx2="dk2" accent1="accent1" accent2="accent2" accent3="accent3" accent4="accent4" accent5="accent5" accent6="accent6" hlink="hlink" folHlink="folHlink"/>
  <p:sldLayoutIdLst>
    <p:sldLayoutId id="2147483789" r:id="rId1"/>
    <p:sldLayoutId id="2147483775" r:id="rId2"/>
    <p:sldLayoutId id="2147483781" r:id="rId3"/>
    <p:sldLayoutId id="2147483768" r:id="rId4"/>
    <p:sldLayoutId id="2147483782" r:id="rId5"/>
    <p:sldLayoutId id="2147483785" r:id="rId6"/>
    <p:sldLayoutId id="2147483770" r:id="rId7"/>
    <p:sldLayoutId id="2147483774" r:id="rId8"/>
    <p:sldLayoutId id="2147483771" r:id="rId9"/>
    <p:sldLayoutId id="2147483779" r:id="rId10"/>
    <p:sldLayoutId id="2147483767" r:id="rId11"/>
    <p:sldLayoutId id="2147483723" r:id="rId12"/>
    <p:sldLayoutId id="2147483795" r:id="rId13"/>
    <p:sldLayoutId id="2147483801" r:id="rId14"/>
    <p:sldLayoutId id="2147483802" r:id="rId15"/>
    <p:sldLayoutId id="2147483804" r:id="rId16"/>
    <p:sldLayoutId id="2147483805" r:id="rId17"/>
    <p:sldLayoutId id="2147483806" r:id="rId18"/>
    <p:sldLayoutId id="2147483807" r:id="rId19"/>
    <p:sldLayoutId id="2147483808" r:id="rId20"/>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dt="0"/>
  <p:txStyles>
    <p:title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p:titleStyle>
    <p:body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5120" userDrawn="1">
          <p15:clr>
            <a:srgbClr val="F26B43"/>
          </p15:clr>
        </p15:guide>
        <p15:guide id="2" orient="horz" pos="2880" userDrawn="1">
          <p15:clr>
            <a:srgbClr val="F26B43"/>
          </p15:clr>
        </p15:guide>
        <p15:guide id="3" orient="horz" pos="384" userDrawn="1">
          <p15:clr>
            <a:srgbClr val="F26B43"/>
          </p15:clr>
        </p15:guide>
        <p15:guide id="4" orient="horz" pos="5376" userDrawn="1">
          <p15:clr>
            <a:srgbClr val="F26B43"/>
          </p15:clr>
        </p15:guide>
        <p15:guide id="5" pos="427" userDrawn="1">
          <p15:clr>
            <a:srgbClr val="F26B43"/>
          </p15:clr>
        </p15:guide>
        <p15:guide id="6" pos="9813" userDrawn="1">
          <p15:clr>
            <a:srgbClr val="F26B43"/>
          </p15:clr>
        </p15:guide>
        <p15:guide id="7" orient="horz" pos="1152" userDrawn="1">
          <p15:clr>
            <a:srgbClr val="F26B43"/>
          </p15:clr>
        </p15:guide>
        <p15:guide id="8" orient="horz" pos="4768" userDrawn="1">
          <p15:clr>
            <a:srgbClr val="F26B43"/>
          </p15:clr>
        </p15:guide>
        <p15:guide id="9" orient="horz" pos="1536"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0.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9.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9.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9.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14.png"/><Relationship Id="rId4" Type="http://schemas.openxmlformats.org/officeDocument/2006/relationships/image" Target="../media/image13.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9.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9.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0.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0.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9.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9.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0.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9.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9.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9.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9.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9.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bwMode="auto"/>
        <p:txBody>
          <a:bodyPr/>
          <a:lstStyle/>
          <a:p>
            <a:r>
              <a:rPr lang="en-US" dirty="0"/>
              <a:t>Environments</a:t>
            </a:r>
          </a:p>
        </p:txBody>
      </p:sp>
      <p:sp>
        <p:nvSpPr>
          <p:cNvPr id="3" name="Subtitle 2"/>
          <p:cNvSpPr>
            <a:spLocks noGrp="1"/>
          </p:cNvSpPr>
          <p:nvPr>
            <p:ph type="subTitle" idx="1"/>
          </p:nvPr>
        </p:nvSpPr>
        <p:spPr bwMode="auto">
          <a:xfrm>
            <a:off x="3013752" y="3451138"/>
            <a:ext cx="10972800" cy="554062"/>
          </a:xfrm>
        </p:spPr>
        <p:txBody>
          <a:bodyPr/>
          <a:lstStyle/>
          <a:p>
            <a:r>
              <a:rPr lang="en-US" dirty="0" smtClean="0"/>
              <a:t>Using Environments to Reflect Organization Patterns </a:t>
            </a:r>
            <a:r>
              <a:rPr lang="en-US" dirty="0"/>
              <a:t>and </a:t>
            </a:r>
            <a:r>
              <a:rPr lang="en-US" dirty="0" smtClean="0"/>
              <a:t>Workflow</a:t>
            </a:r>
            <a:endParaRPr lang="en-US" dirty="0"/>
          </a:p>
        </p:txBody>
      </p:sp>
      <p:sp>
        <p:nvSpPr>
          <p:cNvPr id="7" name="Footer Placeholder 2"/>
          <p:cNvSpPr>
            <a:spLocks noGrp="1"/>
          </p:cNvSpPr>
          <p:nvPr>
            <p:ph type="ftr" sz="quarter" idx="10"/>
          </p:nvPr>
        </p:nvSpPr>
        <p:spPr>
          <a:xfrm>
            <a:off x="324400" y="8594297"/>
            <a:ext cx="5681953" cy="430887"/>
          </a:xfrm>
        </p:spPr>
        <p:txBody>
          <a:bodyPr/>
          <a:lstStyle/>
          <a:p>
            <a:pPr algn="l"/>
            <a:r>
              <a:rPr lang="en-US" sz="1600" dirty="0" smtClean="0">
                <a:solidFill>
                  <a:srgbClr val="7D868C"/>
                </a:solidFill>
              </a:rPr>
              <a:t>©2015 </a:t>
            </a:r>
            <a:r>
              <a:rPr lang="en-US" sz="1600" dirty="0">
                <a:solidFill>
                  <a:srgbClr val="7D868C"/>
                </a:solidFill>
              </a:rPr>
              <a:t>Chef Software Inc.</a:t>
            </a:r>
          </a:p>
        </p:txBody>
      </p:sp>
    </p:spTree>
    <p:extLst>
      <p:ext uri="{BB962C8B-B14F-4D97-AF65-F5344CB8AC3E}">
        <p14:creationId xmlns:p14="http://schemas.microsoft.com/office/powerpoint/2010/main" val="2069112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3 items found</a:t>
            </a:r>
          </a:p>
          <a:p>
            <a:endParaRPr lang="en-US" dirty="0"/>
          </a:p>
          <a:p>
            <a:r>
              <a:rPr lang="en-US" dirty="0"/>
              <a:t>Node Name</a:t>
            </a:r>
            <a:r>
              <a:rPr lang="en-US" dirty="0" smtClean="0"/>
              <a:t>:   </a:t>
            </a:r>
            <a:r>
              <a:rPr lang="en-US" dirty="0"/>
              <a:t>node1</a:t>
            </a:r>
          </a:p>
          <a:p>
            <a:r>
              <a:rPr lang="en-US" dirty="0"/>
              <a:t>Environment: _default</a:t>
            </a:r>
          </a:p>
          <a:p>
            <a:r>
              <a:rPr lang="en-US" dirty="0"/>
              <a:t>FQDN</a:t>
            </a:r>
            <a:r>
              <a:rPr lang="en-US" dirty="0" smtClean="0"/>
              <a:t>:        ip-172-31-8-68.ec2.internal</a:t>
            </a:r>
            <a:endParaRPr lang="en-US" dirty="0"/>
          </a:p>
          <a:p>
            <a:r>
              <a:rPr lang="en-US" dirty="0"/>
              <a:t>IP</a:t>
            </a:r>
            <a:r>
              <a:rPr lang="en-US" dirty="0" smtClean="0"/>
              <a:t>:          54.175.46.24</a:t>
            </a:r>
            <a:endParaRPr lang="en-US" dirty="0"/>
          </a:p>
          <a:p>
            <a:r>
              <a:rPr lang="en-US" dirty="0"/>
              <a:t>Run List</a:t>
            </a:r>
            <a:r>
              <a:rPr lang="en-US" dirty="0" smtClean="0"/>
              <a:t>:    role[web</a:t>
            </a:r>
            <a:r>
              <a:rPr lang="en-US" dirty="0"/>
              <a:t>]</a:t>
            </a:r>
          </a:p>
          <a:p>
            <a:r>
              <a:rPr lang="en-US" dirty="0"/>
              <a:t>Roles</a:t>
            </a:r>
            <a:r>
              <a:rPr lang="en-US" dirty="0" smtClean="0"/>
              <a:t>:       </a:t>
            </a:r>
            <a:r>
              <a:rPr lang="en-US" dirty="0"/>
              <a:t>web</a:t>
            </a:r>
          </a:p>
          <a:p>
            <a:r>
              <a:rPr lang="en-US" dirty="0"/>
              <a:t>Recipes</a:t>
            </a:r>
            <a:r>
              <a:rPr lang="en-US" dirty="0" smtClean="0"/>
              <a:t>:     </a:t>
            </a:r>
            <a:r>
              <a:rPr lang="en-US" dirty="0" err="1" smtClean="0"/>
              <a:t>iis</a:t>
            </a:r>
            <a:r>
              <a:rPr lang="en-US" dirty="0" smtClean="0"/>
              <a:t>-demo, </a:t>
            </a:r>
            <a:r>
              <a:rPr lang="en-US" dirty="0" err="1" smtClean="0"/>
              <a:t>iis</a:t>
            </a:r>
            <a:r>
              <a:rPr lang="en-US" dirty="0" smtClean="0"/>
              <a:t>-demo:</a:t>
            </a:r>
            <a:r>
              <a:rPr lang="en-US" dirty="0"/>
              <a:t>:default, </a:t>
            </a:r>
            <a:r>
              <a:rPr lang="en-US" dirty="0" err="1" smtClean="0"/>
              <a:t>iis</a:t>
            </a:r>
            <a:r>
              <a:rPr lang="en-US" dirty="0" smtClean="0"/>
              <a:t>-demo:</a:t>
            </a:r>
            <a:r>
              <a:rPr lang="en-US" dirty="0"/>
              <a:t>:server</a:t>
            </a:r>
          </a:p>
          <a:p>
            <a:r>
              <a:rPr lang="en-US" dirty="0"/>
              <a:t>Platform</a:t>
            </a:r>
            <a:r>
              <a:rPr lang="en-US" dirty="0" smtClean="0"/>
              <a:t>:    centos </a:t>
            </a:r>
            <a:r>
              <a:rPr lang="en-US" dirty="0"/>
              <a:t>6.7</a:t>
            </a:r>
          </a:p>
          <a:p>
            <a:r>
              <a:rPr lang="en-US" dirty="0" smtClean="0"/>
              <a:t>Tags:</a:t>
            </a:r>
          </a:p>
        </p:txBody>
      </p:sp>
      <p:sp>
        <p:nvSpPr>
          <p:cNvPr id="3" name="Title 2"/>
          <p:cNvSpPr>
            <a:spLocks noGrp="1"/>
          </p:cNvSpPr>
          <p:nvPr>
            <p:ph type="title"/>
          </p:nvPr>
        </p:nvSpPr>
        <p:spPr/>
        <p:txBody>
          <a:bodyPr/>
          <a:lstStyle/>
          <a:p>
            <a:r>
              <a:rPr lang="en-US" dirty="0" smtClean="0"/>
              <a:t>GE: Searching All of Our Nodes</a:t>
            </a:r>
            <a:endParaRPr lang="en-US" dirty="0"/>
          </a:p>
        </p:txBody>
      </p:sp>
      <p:sp>
        <p:nvSpPr>
          <p:cNvPr id="4" name="Text Placeholder 3"/>
          <p:cNvSpPr>
            <a:spLocks noGrp="1"/>
          </p:cNvSpPr>
          <p:nvPr>
            <p:ph type="body" sz="quarter" idx="11"/>
          </p:nvPr>
        </p:nvSpPr>
        <p:spPr/>
        <p:txBody>
          <a:bodyPr/>
          <a:lstStyle/>
          <a:p>
            <a:r>
              <a:rPr lang="en-US" dirty="0" smtClean="0"/>
              <a:t>$ knife search node *:*</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10</a:t>
            </a:fld>
            <a:endParaRPr lang="en-US" dirty="0"/>
          </a:p>
        </p:txBody>
      </p:sp>
      <p:sp>
        <p:nvSpPr>
          <p:cNvPr id="7" name="Rectangle 6"/>
          <p:cNvSpPr/>
          <p:nvPr/>
        </p:nvSpPr>
        <p:spPr bwMode="auto">
          <a:xfrm>
            <a:off x="1120567" y="3719975"/>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49625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2902809"/>
          </a:xfrm>
        </p:spPr>
        <p:txBody>
          <a:bodyPr/>
          <a:lstStyle/>
          <a:p>
            <a:endParaRPr lang="en-US" dirty="0"/>
          </a:p>
        </p:txBody>
      </p:sp>
      <p:sp>
        <p:nvSpPr>
          <p:cNvPr id="3" name="Title 2"/>
          <p:cNvSpPr>
            <a:spLocks noGrp="1"/>
          </p:cNvSpPr>
          <p:nvPr>
            <p:ph type="title"/>
          </p:nvPr>
        </p:nvSpPr>
        <p:spPr/>
        <p:txBody>
          <a:bodyPr/>
          <a:lstStyle/>
          <a:p>
            <a:r>
              <a:rPr lang="en-US" dirty="0" smtClean="0"/>
              <a:t>GE: Create an </a:t>
            </a:r>
            <a:r>
              <a:rPr lang="en-US" dirty="0" smtClean="0">
                <a:latin typeface="+mn-lt"/>
              </a:rPr>
              <a:t>environments </a:t>
            </a:r>
            <a:r>
              <a:rPr lang="en-US" dirty="0" smtClean="0"/>
              <a:t>Directory</a:t>
            </a:r>
            <a:endParaRPr lang="en-US" dirty="0"/>
          </a:p>
        </p:txBody>
      </p:sp>
      <p:sp>
        <p:nvSpPr>
          <p:cNvPr id="4" name="Text Placeholder 3"/>
          <p:cNvSpPr>
            <a:spLocks noGrp="1"/>
          </p:cNvSpPr>
          <p:nvPr>
            <p:ph type="body" sz="quarter" idx="11"/>
          </p:nvPr>
        </p:nvSpPr>
        <p:spPr/>
        <p:txBody>
          <a:bodyPr/>
          <a:lstStyle/>
          <a:p>
            <a:r>
              <a:rPr lang="en-US" dirty="0" smtClean="0"/>
              <a:t>$ mkdir environments</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11</a:t>
            </a:fld>
            <a:endParaRPr lang="en-US" dirty="0"/>
          </a:p>
        </p:txBody>
      </p:sp>
    </p:spTree>
    <p:extLst>
      <p:ext uri="{BB962C8B-B14F-4D97-AF65-F5344CB8AC3E}">
        <p14:creationId xmlns:p14="http://schemas.microsoft.com/office/powerpoint/2010/main" val="1588844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Create the production.rb</a:t>
            </a:r>
            <a:endParaRPr lang="en-US" dirty="0"/>
          </a:p>
        </p:txBody>
      </p:sp>
      <p:sp>
        <p:nvSpPr>
          <p:cNvPr id="3" name="Content Placeholder 2"/>
          <p:cNvSpPr>
            <a:spLocks noGrp="1"/>
          </p:cNvSpPr>
          <p:nvPr>
            <p:ph sz="quarter" idx="10"/>
          </p:nvPr>
        </p:nvSpPr>
        <p:spPr/>
        <p:txBody>
          <a:bodyPr/>
          <a:lstStyle/>
          <a:p>
            <a:r>
              <a:rPr lang="en-US" dirty="0"/>
              <a:t>name </a:t>
            </a:r>
            <a:r>
              <a:rPr lang="uk-UA" dirty="0" smtClean="0"/>
              <a:t>'</a:t>
            </a:r>
            <a:r>
              <a:rPr lang="en-US" dirty="0" smtClean="0"/>
              <a:t>production</a:t>
            </a:r>
            <a:r>
              <a:rPr lang="uk-UA" dirty="0" smtClean="0"/>
              <a:t>'</a:t>
            </a:r>
            <a:endParaRPr lang="en-US" dirty="0"/>
          </a:p>
          <a:p>
            <a:r>
              <a:rPr lang="en-US" dirty="0"/>
              <a:t>description </a:t>
            </a:r>
            <a:r>
              <a:rPr lang="uk-UA" dirty="0" smtClean="0"/>
              <a:t>'</a:t>
            </a:r>
            <a:r>
              <a:rPr lang="en-US" dirty="0" smtClean="0"/>
              <a:t>Where </a:t>
            </a:r>
            <a:r>
              <a:rPr lang="en-US" dirty="0"/>
              <a:t>we run production </a:t>
            </a:r>
            <a:r>
              <a:rPr lang="en-US" dirty="0" smtClean="0"/>
              <a:t>code</a:t>
            </a:r>
            <a:r>
              <a:rPr lang="uk-UA" dirty="0" smtClean="0"/>
              <a:t>'</a:t>
            </a:r>
            <a:endParaRPr lang="en-US" dirty="0"/>
          </a:p>
          <a:p>
            <a:endParaRPr lang="en-US" dirty="0"/>
          </a:p>
          <a:p>
            <a:r>
              <a:rPr lang="en-US" dirty="0"/>
              <a:t>cookbook </a:t>
            </a:r>
            <a:r>
              <a:rPr lang="uk-UA" dirty="0" smtClean="0"/>
              <a:t>'</a:t>
            </a:r>
            <a:r>
              <a:rPr lang="en-US" dirty="0" err="1" smtClean="0"/>
              <a:t>iis</a:t>
            </a:r>
            <a:r>
              <a:rPr lang="en-US" dirty="0" smtClean="0"/>
              <a:t>-demo</a:t>
            </a:r>
            <a:r>
              <a:rPr lang="uk-UA" dirty="0" smtClean="0"/>
              <a:t>'</a:t>
            </a:r>
            <a:r>
              <a:rPr lang="en-US" dirty="0" smtClean="0"/>
              <a:t>, </a:t>
            </a:r>
            <a:r>
              <a:rPr lang="uk-UA" dirty="0" smtClean="0"/>
              <a:t>'</a:t>
            </a:r>
            <a:r>
              <a:rPr lang="en-US" dirty="0" smtClean="0"/>
              <a:t>= 0.2.1</a:t>
            </a:r>
            <a:r>
              <a:rPr lang="uk-UA" dirty="0" smtClean="0"/>
              <a:t>'</a:t>
            </a:r>
            <a:endParaRPr lang="en-US" dirty="0"/>
          </a:p>
          <a:p>
            <a:r>
              <a:rPr lang="en-US" dirty="0"/>
              <a:t>cookbook </a:t>
            </a:r>
            <a:r>
              <a:rPr lang="uk-UA" dirty="0" smtClean="0"/>
              <a:t>'</a:t>
            </a:r>
            <a:r>
              <a:rPr lang="en-US" dirty="0" err="1" smtClean="0"/>
              <a:t>myiis-lb</a:t>
            </a:r>
            <a:r>
              <a:rPr lang="uk-UA" dirty="0" smtClean="0"/>
              <a:t>'</a:t>
            </a:r>
            <a:r>
              <a:rPr lang="en-US" dirty="0" smtClean="0"/>
              <a:t>, </a:t>
            </a:r>
            <a:r>
              <a:rPr lang="uk-UA" dirty="0" smtClean="0"/>
              <a:t>'</a:t>
            </a:r>
            <a:r>
              <a:rPr lang="en-US" dirty="0" smtClean="0"/>
              <a:t>= 1.0.0</a:t>
            </a:r>
            <a:r>
              <a:rPr lang="uk-UA" dirty="0" smtClean="0"/>
              <a:t>'</a:t>
            </a:r>
            <a:endParaRPr lang="en-US" dirty="0"/>
          </a:p>
        </p:txBody>
      </p:sp>
      <p:sp>
        <p:nvSpPr>
          <p:cNvPr id="4" name="Text Placeholder 3"/>
          <p:cNvSpPr>
            <a:spLocks noGrp="1"/>
          </p:cNvSpPr>
          <p:nvPr>
            <p:ph type="body" sz="quarter" idx="11"/>
          </p:nvPr>
        </p:nvSpPr>
        <p:spPr/>
        <p:txBody>
          <a:bodyPr>
            <a:normAutofit fontScale="85000" lnSpcReduction="20000"/>
          </a:bodyPr>
          <a:lstStyle/>
          <a:p>
            <a:r>
              <a:rPr lang="en-US" dirty="0" smtClean="0"/>
              <a:t>~\chef-repo\environments\</a:t>
            </a:r>
            <a:r>
              <a:rPr lang="en-US" dirty="0" err="1" smtClean="0"/>
              <a:t>production.rb</a:t>
            </a:r>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12</a:t>
            </a:fld>
            <a:endParaRPr lang="en-US" dirty="0"/>
          </a:p>
        </p:txBody>
      </p:sp>
    </p:spTree>
    <p:extLst>
      <p:ext uri="{BB962C8B-B14F-4D97-AF65-F5344CB8AC3E}">
        <p14:creationId xmlns:p14="http://schemas.microsoft.com/office/powerpoint/2010/main" val="4159557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4597794"/>
          </a:xfrm>
        </p:spPr>
        <p:txBody>
          <a:bodyPr/>
          <a:lstStyle/>
          <a:p>
            <a:r>
              <a:rPr lang="en-US" dirty="0"/>
              <a:t>Updated Environment production</a:t>
            </a:r>
          </a:p>
        </p:txBody>
      </p:sp>
      <p:sp>
        <p:nvSpPr>
          <p:cNvPr id="3" name="Title 2"/>
          <p:cNvSpPr>
            <a:spLocks noGrp="1"/>
          </p:cNvSpPr>
          <p:nvPr>
            <p:ph type="title"/>
          </p:nvPr>
        </p:nvSpPr>
        <p:spPr/>
        <p:txBody>
          <a:bodyPr/>
          <a:lstStyle/>
          <a:p>
            <a:r>
              <a:rPr lang="en-US" dirty="0"/>
              <a:t>GE: </a:t>
            </a:r>
            <a:r>
              <a:rPr lang="en-US" dirty="0" smtClean="0"/>
              <a:t>Upload </a:t>
            </a:r>
            <a:r>
              <a:rPr lang="en-US" dirty="0"/>
              <a:t>the </a:t>
            </a:r>
            <a:r>
              <a:rPr lang="en-US" dirty="0" smtClean="0"/>
              <a:t>production.rb File</a:t>
            </a:r>
            <a:endParaRPr lang="en-US" dirty="0"/>
          </a:p>
        </p:txBody>
      </p:sp>
      <p:sp>
        <p:nvSpPr>
          <p:cNvPr id="4" name="Text Placeholder 3"/>
          <p:cNvSpPr>
            <a:spLocks noGrp="1"/>
          </p:cNvSpPr>
          <p:nvPr>
            <p:ph type="body" sz="quarter" idx="11"/>
          </p:nvPr>
        </p:nvSpPr>
        <p:spPr/>
        <p:txBody>
          <a:bodyPr/>
          <a:lstStyle/>
          <a:p>
            <a:r>
              <a:rPr lang="en-US" dirty="0" smtClean="0"/>
              <a:t>$ knife environment from file production.rb</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13</a:t>
            </a:fld>
            <a:endParaRPr lang="en-US" dirty="0"/>
          </a:p>
        </p:txBody>
      </p:sp>
    </p:spTree>
    <p:extLst>
      <p:ext uri="{BB962C8B-B14F-4D97-AF65-F5344CB8AC3E}">
        <p14:creationId xmlns:p14="http://schemas.microsoft.com/office/powerpoint/2010/main" val="3205405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3237345"/>
          </a:xfrm>
        </p:spPr>
        <p:txBody>
          <a:bodyPr/>
          <a:lstStyle/>
          <a:p>
            <a:r>
              <a:rPr lang="en-US" dirty="0" smtClean="0"/>
              <a:t>_default</a:t>
            </a:r>
          </a:p>
          <a:p>
            <a:r>
              <a:rPr lang="en-US" dirty="0" smtClean="0"/>
              <a:t>production</a:t>
            </a:r>
            <a:endParaRPr lang="en-US" dirty="0"/>
          </a:p>
        </p:txBody>
      </p:sp>
      <p:sp>
        <p:nvSpPr>
          <p:cNvPr id="3" name="Title 2"/>
          <p:cNvSpPr>
            <a:spLocks noGrp="1"/>
          </p:cNvSpPr>
          <p:nvPr>
            <p:ph type="title"/>
          </p:nvPr>
        </p:nvSpPr>
        <p:spPr/>
        <p:txBody>
          <a:bodyPr/>
          <a:lstStyle/>
          <a:p>
            <a:r>
              <a:rPr lang="en-US" dirty="0"/>
              <a:t>GE: </a:t>
            </a:r>
            <a:r>
              <a:rPr lang="en-US" dirty="0" smtClean="0"/>
              <a:t>View the List of Environments</a:t>
            </a:r>
            <a:endParaRPr lang="en-US" dirty="0"/>
          </a:p>
        </p:txBody>
      </p:sp>
      <p:sp>
        <p:nvSpPr>
          <p:cNvPr id="4" name="Text Placeholder 3"/>
          <p:cNvSpPr>
            <a:spLocks noGrp="1"/>
          </p:cNvSpPr>
          <p:nvPr>
            <p:ph type="body" sz="quarter" idx="11"/>
          </p:nvPr>
        </p:nvSpPr>
        <p:spPr/>
        <p:txBody>
          <a:bodyPr/>
          <a:lstStyle/>
          <a:p>
            <a:r>
              <a:rPr lang="en-US" dirty="0" smtClean="0"/>
              <a:t>$ knife environment list</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14</a:t>
            </a:fld>
            <a:endParaRPr lang="en-US" dirty="0"/>
          </a:p>
        </p:txBody>
      </p:sp>
    </p:spTree>
    <p:extLst>
      <p:ext uri="{BB962C8B-B14F-4D97-AF65-F5344CB8AC3E}">
        <p14:creationId xmlns:p14="http://schemas.microsoft.com/office/powerpoint/2010/main" val="3663491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chef_type</a:t>
            </a:r>
            <a:r>
              <a:rPr lang="en-US" dirty="0" smtClean="0"/>
              <a:t>:           </a:t>
            </a:r>
            <a:r>
              <a:rPr lang="en-US" dirty="0"/>
              <a:t>environment</a:t>
            </a:r>
          </a:p>
          <a:p>
            <a:r>
              <a:rPr lang="en-US" dirty="0"/>
              <a:t>cookbook_versions:</a:t>
            </a:r>
          </a:p>
          <a:p>
            <a:r>
              <a:rPr lang="en-US" dirty="0" smtClean="0"/>
              <a:t>  </a:t>
            </a:r>
            <a:r>
              <a:rPr lang="en-US" dirty="0" err="1" smtClean="0"/>
              <a:t>iis</a:t>
            </a:r>
            <a:r>
              <a:rPr lang="en-US" dirty="0" smtClean="0"/>
              <a:t>-demo:    = </a:t>
            </a:r>
            <a:r>
              <a:rPr lang="en-US" dirty="0"/>
              <a:t>0.2.1</a:t>
            </a:r>
          </a:p>
          <a:p>
            <a:r>
              <a:rPr lang="en-US" dirty="0" smtClean="0"/>
              <a:t>  </a:t>
            </a:r>
            <a:r>
              <a:rPr lang="en-US" dirty="0" err="1" smtClean="0"/>
              <a:t>myiis-lb</a:t>
            </a:r>
            <a:r>
              <a:rPr lang="en-US" dirty="0" smtClean="0"/>
              <a:t>: </a:t>
            </a:r>
            <a:r>
              <a:rPr lang="en-US" dirty="0"/>
              <a:t>= </a:t>
            </a:r>
            <a:r>
              <a:rPr lang="en-US" dirty="0" smtClean="0"/>
              <a:t>1.0.0</a:t>
            </a:r>
            <a:endParaRPr lang="en-US" dirty="0"/>
          </a:p>
          <a:p>
            <a:r>
              <a:rPr lang="en-US" dirty="0"/>
              <a:t>default_attributes:</a:t>
            </a:r>
          </a:p>
          <a:p>
            <a:r>
              <a:rPr lang="en-US" dirty="0"/>
              <a:t>description</a:t>
            </a:r>
            <a:r>
              <a:rPr lang="en-US" dirty="0" smtClean="0"/>
              <a:t>:         </a:t>
            </a:r>
            <a:r>
              <a:rPr lang="en-US" dirty="0"/>
              <a:t>Where we run production code</a:t>
            </a:r>
          </a:p>
          <a:p>
            <a:r>
              <a:rPr lang="en-US" dirty="0"/>
              <a:t>json_class</a:t>
            </a:r>
            <a:r>
              <a:rPr lang="en-US" dirty="0" smtClean="0"/>
              <a:t>:          Chef</a:t>
            </a:r>
            <a:r>
              <a:rPr lang="en-US" dirty="0"/>
              <a:t>::Environment</a:t>
            </a:r>
          </a:p>
          <a:p>
            <a:r>
              <a:rPr lang="en-US" dirty="0"/>
              <a:t>name</a:t>
            </a:r>
            <a:r>
              <a:rPr lang="en-US" dirty="0" smtClean="0"/>
              <a:t>:                production</a:t>
            </a:r>
            <a:endParaRPr lang="en-US" dirty="0"/>
          </a:p>
          <a:p>
            <a:r>
              <a:rPr lang="en-US" dirty="0"/>
              <a:t>override_attributes:</a:t>
            </a:r>
          </a:p>
        </p:txBody>
      </p:sp>
      <p:sp>
        <p:nvSpPr>
          <p:cNvPr id="7" name="Title 6"/>
          <p:cNvSpPr>
            <a:spLocks noGrp="1"/>
          </p:cNvSpPr>
          <p:nvPr>
            <p:ph type="title"/>
          </p:nvPr>
        </p:nvSpPr>
        <p:spPr/>
        <p:txBody>
          <a:bodyPr/>
          <a:lstStyle/>
          <a:p>
            <a:r>
              <a:rPr lang="en-US" dirty="0"/>
              <a:t>GE: View the </a:t>
            </a:r>
            <a:r>
              <a:rPr lang="en-US" dirty="0" smtClean="0"/>
              <a:t>Production Environment</a:t>
            </a:r>
            <a:endParaRPr lang="en-US" dirty="0"/>
          </a:p>
        </p:txBody>
      </p:sp>
      <p:sp>
        <p:nvSpPr>
          <p:cNvPr id="4" name="Text Placeholder 3"/>
          <p:cNvSpPr>
            <a:spLocks noGrp="1"/>
          </p:cNvSpPr>
          <p:nvPr>
            <p:ph type="body" sz="quarter" idx="11"/>
          </p:nvPr>
        </p:nvSpPr>
        <p:spPr/>
        <p:txBody>
          <a:bodyPr/>
          <a:lstStyle/>
          <a:p>
            <a:r>
              <a:rPr lang="en-US" dirty="0" smtClean="0"/>
              <a:t>$ knife environment show production</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15</a:t>
            </a:fld>
            <a:endParaRPr lang="en-US" dirty="0"/>
          </a:p>
        </p:txBody>
      </p:sp>
      <p:sp>
        <p:nvSpPr>
          <p:cNvPr id="8" name="Rectangle 7"/>
          <p:cNvSpPr/>
          <p:nvPr/>
        </p:nvSpPr>
        <p:spPr bwMode="auto">
          <a:xfrm>
            <a:off x="1099211" y="3257194"/>
            <a:ext cx="14431939" cy="963114"/>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517941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 NODE COMMANDS **</a:t>
            </a:r>
          </a:p>
          <a:p>
            <a:r>
              <a:rPr lang="en-US" dirty="0"/>
              <a:t>knife node bulk delete REGEX (options)</a:t>
            </a:r>
          </a:p>
          <a:p>
            <a:r>
              <a:rPr lang="en-US" dirty="0"/>
              <a:t>knife node create NODE (options)</a:t>
            </a:r>
          </a:p>
          <a:p>
            <a:r>
              <a:rPr lang="en-US" dirty="0"/>
              <a:t>knife node delete NODE (options)</a:t>
            </a:r>
          </a:p>
          <a:p>
            <a:r>
              <a:rPr lang="en-US" dirty="0"/>
              <a:t>knife node edit NODE (options)</a:t>
            </a:r>
          </a:p>
          <a:p>
            <a:r>
              <a:rPr lang="en-US" dirty="0"/>
              <a:t>knife node environment set NODE ENVIRONMENT</a:t>
            </a:r>
          </a:p>
          <a:p>
            <a:r>
              <a:rPr lang="en-US" dirty="0"/>
              <a:t>knife node from file FILE (options)</a:t>
            </a:r>
          </a:p>
          <a:p>
            <a:r>
              <a:rPr lang="en-US" dirty="0"/>
              <a:t>knife node list (options)</a:t>
            </a:r>
          </a:p>
          <a:p>
            <a:r>
              <a:rPr lang="en-US" dirty="0"/>
              <a:t>knife node run_list add [NODE] [ENTRY[,ENTRY]] (options)</a:t>
            </a:r>
          </a:p>
          <a:p>
            <a:r>
              <a:rPr lang="en-US" dirty="0"/>
              <a:t>knife node run_list remove [NODE] [ENTRY[,ENTRY]] (options)</a:t>
            </a:r>
          </a:p>
          <a:p>
            <a:r>
              <a:rPr lang="en-US" dirty="0"/>
              <a:t>knife node run_list set NODE ENTRIES (options)</a:t>
            </a:r>
          </a:p>
          <a:p>
            <a:r>
              <a:rPr lang="en-US" dirty="0"/>
              <a:t>knife node show NODE (options)</a:t>
            </a:r>
          </a:p>
        </p:txBody>
      </p:sp>
      <p:sp>
        <p:nvSpPr>
          <p:cNvPr id="3" name="Title 2"/>
          <p:cNvSpPr>
            <a:spLocks noGrp="1"/>
          </p:cNvSpPr>
          <p:nvPr>
            <p:ph type="title"/>
          </p:nvPr>
        </p:nvSpPr>
        <p:spPr/>
        <p:txBody>
          <a:bodyPr>
            <a:normAutofit/>
          </a:bodyPr>
          <a:lstStyle/>
          <a:p>
            <a:r>
              <a:rPr lang="en-US" dirty="0"/>
              <a:t>GE: </a:t>
            </a:r>
            <a:r>
              <a:rPr lang="en-US" dirty="0" smtClean="0"/>
              <a:t>Viewing 'knife node --help'</a:t>
            </a:r>
            <a:endParaRPr lang="en-US" dirty="0"/>
          </a:p>
        </p:txBody>
      </p:sp>
      <p:sp>
        <p:nvSpPr>
          <p:cNvPr id="4" name="Text Placeholder 3"/>
          <p:cNvSpPr>
            <a:spLocks noGrp="1"/>
          </p:cNvSpPr>
          <p:nvPr>
            <p:ph type="body" sz="quarter" idx="11"/>
          </p:nvPr>
        </p:nvSpPr>
        <p:spPr/>
        <p:txBody>
          <a:bodyPr/>
          <a:lstStyle/>
          <a:p>
            <a:r>
              <a:rPr lang="en-US" dirty="0" smtClean="0"/>
              <a:t>$ knife node --help</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16</a:t>
            </a:fld>
            <a:endParaRPr lang="en-US" dirty="0"/>
          </a:p>
        </p:txBody>
      </p:sp>
    </p:spTree>
    <p:extLst>
      <p:ext uri="{BB962C8B-B14F-4D97-AF65-F5344CB8AC3E}">
        <p14:creationId xmlns:p14="http://schemas.microsoft.com/office/powerpoint/2010/main" val="3778551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sz="2200" dirty="0"/>
              <a:t>knife node environment set NODE ENVIRONMENT</a:t>
            </a:r>
          </a:p>
          <a:p>
            <a:r>
              <a:rPr lang="en-US" sz="2200" dirty="0" smtClean="0"/>
              <a:t>    -</a:t>
            </a:r>
            <a:r>
              <a:rPr lang="en-US" sz="2200" dirty="0"/>
              <a:t>s, --server-url </a:t>
            </a:r>
            <a:r>
              <a:rPr lang="en-US" sz="2200" dirty="0" smtClean="0"/>
              <a:t>URL             </a:t>
            </a:r>
            <a:r>
              <a:rPr lang="en-US" sz="2200" dirty="0"/>
              <a:t>Chef Server URL</a:t>
            </a:r>
          </a:p>
          <a:p>
            <a:r>
              <a:rPr lang="en-US" sz="2200" dirty="0" smtClean="0"/>
              <a:t>        --</a:t>
            </a:r>
            <a:r>
              <a:rPr lang="en-US" sz="2200" dirty="0"/>
              <a:t>chef-zero-host </a:t>
            </a:r>
            <a:r>
              <a:rPr lang="en-US" sz="2200" dirty="0" smtClean="0"/>
              <a:t>HOST        Host </a:t>
            </a:r>
            <a:r>
              <a:rPr lang="en-US" sz="2200" dirty="0"/>
              <a:t>to start chef-zero on</a:t>
            </a:r>
          </a:p>
          <a:p>
            <a:r>
              <a:rPr lang="en-US" sz="2200" dirty="0" smtClean="0"/>
              <a:t>        --</a:t>
            </a:r>
            <a:r>
              <a:rPr lang="en-US" sz="2200" dirty="0"/>
              <a:t>chef-zero-port </a:t>
            </a:r>
            <a:r>
              <a:rPr lang="en-US" sz="2200" dirty="0" smtClean="0"/>
              <a:t>PORT        Port </a:t>
            </a:r>
            <a:r>
              <a:rPr lang="en-US" sz="2200" dirty="0"/>
              <a:t>(or port range) to start chef-zero on</a:t>
            </a:r>
            <a:r>
              <a:rPr lang="en-US" sz="2200" dirty="0" smtClean="0"/>
              <a:t>.  Port ranges like 1000,1010 or 8889-9999 will try all given ports until one works.</a:t>
            </a:r>
            <a:endParaRPr lang="en-US" sz="2200" dirty="0"/>
          </a:p>
          <a:p>
            <a:r>
              <a:rPr lang="en-US" sz="2200" dirty="0" smtClean="0"/>
              <a:t>    -</a:t>
            </a:r>
            <a:r>
              <a:rPr lang="en-US" sz="2200" dirty="0"/>
              <a:t>k, --key </a:t>
            </a:r>
            <a:r>
              <a:rPr lang="en-US" sz="2200" dirty="0" smtClean="0"/>
              <a:t>KEY                    API </a:t>
            </a:r>
            <a:r>
              <a:rPr lang="en-US" sz="2200" dirty="0"/>
              <a:t>Client Key</a:t>
            </a:r>
          </a:p>
          <a:p>
            <a:r>
              <a:rPr lang="en-US" sz="2200" dirty="0" smtClean="0"/>
              <a:t>        --[</a:t>
            </a:r>
            <a:r>
              <a:rPr lang="en-US" sz="2200" dirty="0"/>
              <a:t>no-]</a:t>
            </a:r>
            <a:r>
              <a:rPr lang="en-US" sz="2200" dirty="0" smtClean="0"/>
              <a:t>color                 </a:t>
            </a:r>
            <a:r>
              <a:rPr lang="en-US" sz="2200" dirty="0"/>
              <a:t>Use colored output, defaults to false on Windows, true otherwise</a:t>
            </a:r>
          </a:p>
          <a:p>
            <a:r>
              <a:rPr lang="en-US" sz="2200" dirty="0" smtClean="0"/>
              <a:t>    -</a:t>
            </a:r>
            <a:r>
              <a:rPr lang="en-US" sz="2200" dirty="0"/>
              <a:t>c, --config </a:t>
            </a:r>
            <a:r>
              <a:rPr lang="en-US" sz="2200" dirty="0" smtClean="0"/>
              <a:t>CONFIG              The </a:t>
            </a:r>
            <a:r>
              <a:rPr lang="en-US" sz="2200" dirty="0"/>
              <a:t>configuration file to use</a:t>
            </a:r>
          </a:p>
          <a:p>
            <a:r>
              <a:rPr lang="en-US" sz="2200" dirty="0" smtClean="0"/>
              <a:t>        --defaults                   </a:t>
            </a:r>
            <a:r>
              <a:rPr lang="en-US" sz="2200" dirty="0"/>
              <a:t>Accept default values for all questions</a:t>
            </a:r>
          </a:p>
          <a:p>
            <a:r>
              <a:rPr lang="en-US" sz="2200" dirty="0" smtClean="0"/>
              <a:t>    -</a:t>
            </a:r>
            <a:r>
              <a:rPr lang="en-US" sz="2200" dirty="0"/>
              <a:t>d, --</a:t>
            </a:r>
            <a:r>
              <a:rPr lang="en-US" sz="2200" dirty="0" smtClean="0"/>
              <a:t>disable-editing            Do </a:t>
            </a:r>
            <a:r>
              <a:rPr lang="en-US" sz="2200" dirty="0"/>
              <a:t>not open EDITOR, just accept the data as is</a:t>
            </a:r>
          </a:p>
          <a:p>
            <a:r>
              <a:rPr lang="en-US" sz="2200" dirty="0" smtClean="0"/>
              <a:t>    -</a:t>
            </a:r>
            <a:r>
              <a:rPr lang="en-US" sz="2200" dirty="0"/>
              <a:t>e, --editor </a:t>
            </a:r>
            <a:r>
              <a:rPr lang="en-US" sz="2200" dirty="0" smtClean="0"/>
              <a:t>EDITOR              Set </a:t>
            </a:r>
            <a:r>
              <a:rPr lang="en-US" sz="2200" dirty="0"/>
              <a:t>the editor to use for interactive </a:t>
            </a:r>
            <a:r>
              <a:rPr lang="en-US" sz="2200" dirty="0" smtClean="0"/>
              <a:t>commands</a:t>
            </a:r>
            <a:endParaRPr lang="en-US" sz="2200" dirty="0"/>
          </a:p>
        </p:txBody>
      </p:sp>
      <p:sp>
        <p:nvSpPr>
          <p:cNvPr id="3" name="Title 2"/>
          <p:cNvSpPr>
            <a:spLocks noGrp="1"/>
          </p:cNvSpPr>
          <p:nvPr>
            <p:ph type="title"/>
          </p:nvPr>
        </p:nvSpPr>
        <p:spPr/>
        <p:txBody>
          <a:bodyPr/>
          <a:lstStyle/>
          <a:p>
            <a:r>
              <a:rPr lang="en-US" dirty="0"/>
              <a:t>GE: Viewing 'knife node </a:t>
            </a:r>
            <a:r>
              <a:rPr lang="en-US" dirty="0" smtClean="0"/>
              <a:t>set --</a:t>
            </a:r>
            <a:r>
              <a:rPr lang="en-US" dirty="0"/>
              <a:t>help'</a:t>
            </a:r>
          </a:p>
        </p:txBody>
      </p:sp>
      <p:sp>
        <p:nvSpPr>
          <p:cNvPr id="4" name="Text Placeholder 3"/>
          <p:cNvSpPr>
            <a:spLocks noGrp="1"/>
          </p:cNvSpPr>
          <p:nvPr>
            <p:ph type="body" sz="quarter" idx="11"/>
          </p:nvPr>
        </p:nvSpPr>
        <p:spPr/>
        <p:txBody>
          <a:bodyPr/>
          <a:lstStyle/>
          <a:p>
            <a:r>
              <a:rPr lang="en-US" dirty="0" smtClean="0"/>
              <a:t>$ knife node environment set --help</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17</a:t>
            </a:fld>
            <a:endParaRPr lang="en-US" dirty="0"/>
          </a:p>
        </p:txBody>
      </p:sp>
      <p:sp>
        <p:nvSpPr>
          <p:cNvPr id="7" name="Rectangle 6"/>
          <p:cNvSpPr/>
          <p:nvPr/>
        </p:nvSpPr>
        <p:spPr bwMode="auto">
          <a:xfrm>
            <a:off x="1118748" y="2299809"/>
            <a:ext cx="14431939" cy="510297"/>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384454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3750301"/>
          </a:xfrm>
        </p:spPr>
        <p:txBody>
          <a:bodyPr/>
          <a:lstStyle/>
          <a:p>
            <a:r>
              <a:rPr lang="en-US" dirty="0"/>
              <a:t>node1:</a:t>
            </a:r>
          </a:p>
          <a:p>
            <a:r>
              <a:rPr lang="en-US" dirty="0" smtClean="0"/>
              <a:t>  chef_environment</a:t>
            </a:r>
            <a:r>
              <a:rPr lang="en-US" dirty="0"/>
              <a:t>:</a:t>
            </a:r>
          </a:p>
        </p:txBody>
      </p:sp>
      <p:sp>
        <p:nvSpPr>
          <p:cNvPr id="3" name="Title 2"/>
          <p:cNvSpPr>
            <a:spLocks noGrp="1"/>
          </p:cNvSpPr>
          <p:nvPr>
            <p:ph type="title"/>
          </p:nvPr>
        </p:nvSpPr>
        <p:spPr/>
        <p:txBody>
          <a:bodyPr/>
          <a:lstStyle/>
          <a:p>
            <a:r>
              <a:rPr lang="en-US" dirty="0"/>
              <a:t>GE: </a:t>
            </a:r>
            <a:r>
              <a:rPr lang="en-US" dirty="0" smtClean="0"/>
              <a:t>Using 'knife environment node set'</a:t>
            </a:r>
            <a:endParaRPr lang="en-US" dirty="0"/>
          </a:p>
        </p:txBody>
      </p:sp>
      <p:sp>
        <p:nvSpPr>
          <p:cNvPr id="4" name="Text Placeholder 3"/>
          <p:cNvSpPr>
            <a:spLocks noGrp="1"/>
          </p:cNvSpPr>
          <p:nvPr>
            <p:ph type="body" sz="quarter" idx="11"/>
          </p:nvPr>
        </p:nvSpPr>
        <p:spPr/>
        <p:txBody>
          <a:bodyPr/>
          <a:lstStyle/>
          <a:p>
            <a:r>
              <a:rPr lang="en-US" dirty="0" smtClean="0"/>
              <a:t>$ knife node environment set node1 production</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18</a:t>
            </a:fld>
            <a:endParaRPr lang="en-US" dirty="0"/>
          </a:p>
        </p:txBody>
      </p:sp>
    </p:spTree>
    <p:extLst>
      <p:ext uri="{BB962C8B-B14F-4D97-AF65-F5344CB8AC3E}">
        <p14:creationId xmlns:p14="http://schemas.microsoft.com/office/powerpoint/2010/main" val="1985933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5067657"/>
          </a:xfrm>
        </p:spPr>
        <p:txBody>
          <a:bodyPr/>
          <a:lstStyle/>
          <a:p>
            <a:r>
              <a:rPr lang="en-US" dirty="0"/>
              <a:t>Node Name</a:t>
            </a:r>
            <a:r>
              <a:rPr lang="en-US" dirty="0" smtClean="0"/>
              <a:t>:   </a:t>
            </a:r>
            <a:r>
              <a:rPr lang="en-US" dirty="0"/>
              <a:t>node1</a:t>
            </a:r>
          </a:p>
          <a:p>
            <a:r>
              <a:rPr lang="en-US" dirty="0"/>
              <a:t>Environment: production</a:t>
            </a:r>
          </a:p>
          <a:p>
            <a:r>
              <a:rPr lang="en-US" dirty="0"/>
              <a:t>FQDN</a:t>
            </a:r>
            <a:r>
              <a:rPr lang="en-US" dirty="0" smtClean="0"/>
              <a:t>:        ip-172-31-8-68.ec2.internal</a:t>
            </a:r>
            <a:endParaRPr lang="en-US" dirty="0"/>
          </a:p>
          <a:p>
            <a:r>
              <a:rPr lang="en-US" dirty="0"/>
              <a:t>IP</a:t>
            </a:r>
            <a:r>
              <a:rPr lang="en-US" dirty="0" smtClean="0"/>
              <a:t>:          54.175.46.24</a:t>
            </a:r>
            <a:endParaRPr lang="en-US" dirty="0"/>
          </a:p>
          <a:p>
            <a:r>
              <a:rPr lang="en-US" dirty="0"/>
              <a:t>Run List</a:t>
            </a:r>
            <a:r>
              <a:rPr lang="en-US" dirty="0" smtClean="0"/>
              <a:t>:    role[web</a:t>
            </a:r>
            <a:r>
              <a:rPr lang="en-US" dirty="0"/>
              <a:t>]</a:t>
            </a:r>
          </a:p>
          <a:p>
            <a:r>
              <a:rPr lang="en-US" dirty="0"/>
              <a:t>Roles</a:t>
            </a:r>
            <a:r>
              <a:rPr lang="en-US" dirty="0" smtClean="0"/>
              <a:t>:       </a:t>
            </a:r>
            <a:r>
              <a:rPr lang="en-US" dirty="0"/>
              <a:t>web</a:t>
            </a:r>
          </a:p>
          <a:p>
            <a:r>
              <a:rPr lang="en-US" dirty="0"/>
              <a:t>Recipes</a:t>
            </a:r>
            <a:r>
              <a:rPr lang="en-US" dirty="0" smtClean="0"/>
              <a:t>:     </a:t>
            </a:r>
            <a:r>
              <a:rPr lang="en-US" dirty="0" err="1" smtClean="0"/>
              <a:t>iis</a:t>
            </a:r>
            <a:r>
              <a:rPr lang="en-US" dirty="0" smtClean="0"/>
              <a:t>-demo, </a:t>
            </a:r>
            <a:r>
              <a:rPr lang="en-US" dirty="0" err="1" smtClean="0"/>
              <a:t>iis</a:t>
            </a:r>
            <a:r>
              <a:rPr lang="en-US" dirty="0" smtClean="0"/>
              <a:t>-demo:</a:t>
            </a:r>
            <a:r>
              <a:rPr lang="en-US" dirty="0"/>
              <a:t>:default, </a:t>
            </a:r>
            <a:r>
              <a:rPr lang="en-US" dirty="0" err="1" smtClean="0"/>
              <a:t>iis</a:t>
            </a:r>
            <a:r>
              <a:rPr lang="en-US" dirty="0" smtClean="0"/>
              <a:t>-demo:</a:t>
            </a:r>
            <a:r>
              <a:rPr lang="en-US" dirty="0"/>
              <a:t>:server</a:t>
            </a:r>
          </a:p>
          <a:p>
            <a:r>
              <a:rPr lang="en-US" dirty="0"/>
              <a:t>Platform</a:t>
            </a:r>
            <a:r>
              <a:rPr lang="en-US" dirty="0" smtClean="0"/>
              <a:t>:    centos </a:t>
            </a:r>
            <a:r>
              <a:rPr lang="en-US" dirty="0"/>
              <a:t>6.7</a:t>
            </a:r>
          </a:p>
          <a:p>
            <a:r>
              <a:rPr lang="en-US" dirty="0"/>
              <a:t>Tags:</a:t>
            </a:r>
          </a:p>
        </p:txBody>
      </p:sp>
      <p:sp>
        <p:nvSpPr>
          <p:cNvPr id="3" name="Title 2"/>
          <p:cNvSpPr>
            <a:spLocks noGrp="1"/>
          </p:cNvSpPr>
          <p:nvPr>
            <p:ph type="title"/>
          </p:nvPr>
        </p:nvSpPr>
        <p:spPr/>
        <p:txBody>
          <a:bodyPr/>
          <a:lstStyle/>
          <a:p>
            <a:r>
              <a:rPr lang="en-US" dirty="0"/>
              <a:t>GE: Viewing </a:t>
            </a:r>
            <a:r>
              <a:rPr lang="en-US" dirty="0" smtClean="0"/>
              <a:t>node1's Attributes</a:t>
            </a:r>
            <a:endParaRPr lang="en-US" dirty="0"/>
          </a:p>
        </p:txBody>
      </p:sp>
      <p:sp>
        <p:nvSpPr>
          <p:cNvPr id="4" name="Text Placeholder 3"/>
          <p:cNvSpPr>
            <a:spLocks noGrp="1"/>
          </p:cNvSpPr>
          <p:nvPr>
            <p:ph type="body" sz="quarter" idx="11"/>
          </p:nvPr>
        </p:nvSpPr>
        <p:spPr/>
        <p:txBody>
          <a:bodyPr/>
          <a:lstStyle/>
          <a:p>
            <a:r>
              <a:rPr lang="en-US" dirty="0" smtClean="0"/>
              <a:t>$ knife node show node1</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19</a:t>
            </a:fld>
            <a:endParaRPr lang="en-US" dirty="0"/>
          </a:p>
        </p:txBody>
      </p:sp>
      <p:sp>
        <p:nvSpPr>
          <p:cNvPr id="7" name="Rectangle 6"/>
          <p:cNvSpPr/>
          <p:nvPr/>
        </p:nvSpPr>
        <p:spPr bwMode="auto">
          <a:xfrm>
            <a:off x="1118749" y="2788270"/>
            <a:ext cx="14431939" cy="474652"/>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581619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4" name="Slide Number Placeholder 3"/>
          <p:cNvSpPr>
            <a:spLocks noGrp="1"/>
          </p:cNvSpPr>
          <p:nvPr>
            <p:ph type="sldNum" sz="quarter" idx="11"/>
          </p:nvPr>
        </p:nvSpPr>
        <p:spPr>
          <a:xfrm>
            <a:off x="6299200" y="8579662"/>
            <a:ext cx="3657600" cy="486833"/>
          </a:xfrm>
        </p:spPr>
        <p:txBody>
          <a:bodyPr/>
          <a:lstStyle/>
          <a:p>
            <a:fld id="{D3C6E21F-9381-4880-84FB-1E73165A9E9D}" type="slidenum">
              <a:rPr lang="en-US" smtClean="0"/>
              <a:pPr/>
              <a:t>2</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After completing this module, you should be able to</a:t>
            </a:r>
          </a:p>
          <a:p>
            <a:pPr marL="918610" lvl="1" indent="-609585">
              <a:buFont typeface="Wingdings" panose="05000000000000000000" pitchFamily="2" charset="2"/>
              <a:buChar char="Ø"/>
            </a:pPr>
            <a:r>
              <a:rPr lang="en-US" dirty="0" smtClean="0"/>
              <a:t>Create an environment</a:t>
            </a:r>
          </a:p>
          <a:p>
            <a:pPr marL="918610" lvl="1" indent="-609585">
              <a:buFont typeface="Wingdings" panose="05000000000000000000" pitchFamily="2" charset="2"/>
              <a:buChar char="Ø"/>
            </a:pPr>
            <a:r>
              <a:rPr lang="en-US" dirty="0" smtClean="0"/>
              <a:t>Deploy a node to an environment</a:t>
            </a:r>
          </a:p>
          <a:p>
            <a:pPr marL="918610" lvl="1" indent="-609585">
              <a:buFont typeface="Wingdings" panose="05000000000000000000" pitchFamily="2" charset="2"/>
              <a:buChar char="Ø"/>
            </a:pPr>
            <a:r>
              <a:rPr lang="en-US" dirty="0" smtClean="0"/>
              <a:t>Update a search query to be more exact</a:t>
            </a:r>
          </a:p>
          <a:p>
            <a:pPr marL="918610" lvl="1" indent="-609585">
              <a:buFont typeface="Arial" panose="020B0604020202020204" pitchFamily="34" charset="0"/>
              <a:buChar char="•"/>
            </a:pPr>
            <a:endParaRPr lang="en-US" dirty="0" smtClean="0"/>
          </a:p>
          <a:p>
            <a:pPr lvl="1"/>
            <a:endParaRPr lang="en-US" dirty="0"/>
          </a:p>
        </p:txBody>
      </p:sp>
      <p:sp>
        <p:nvSpPr>
          <p:cNvPr id="22" name="Footer Placeholder 21"/>
          <p:cNvSpPr>
            <a:spLocks noGrp="1"/>
          </p:cNvSpPr>
          <p:nvPr>
            <p:ph type="ftr" sz="quarter" idx="10"/>
          </p:nvPr>
        </p:nvSpPr>
        <p:spPr>
          <a:xfrm>
            <a:off x="324400" y="8579607"/>
            <a:ext cx="5681953" cy="507556"/>
          </a:xfrm>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3847089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15036" y="2496327"/>
            <a:ext cx="13011484" cy="782132"/>
          </a:xfrm>
        </p:spPr>
        <p:txBody>
          <a:bodyPr>
            <a:normAutofit fontScale="90000"/>
          </a:bodyPr>
          <a:lstStyle/>
          <a:p>
            <a:r>
              <a:rPr lang="en-US" dirty="0" smtClean="0"/>
              <a:t>Lab: Set More Nodes to Production</a:t>
            </a:r>
            <a:endParaRPr lang="en-US" dirty="0"/>
          </a:p>
        </p:txBody>
      </p:sp>
      <p:sp>
        <p:nvSpPr>
          <p:cNvPr id="3" name="Subtitle 2"/>
          <p:cNvSpPr>
            <a:spLocks noGrp="1"/>
          </p:cNvSpPr>
          <p:nvPr>
            <p:ph type="subTitle" idx="1"/>
          </p:nvPr>
        </p:nvSpPr>
        <p:spPr/>
        <p:txBody>
          <a:bodyPr/>
          <a:lstStyle/>
          <a:p>
            <a:pPr marL="609585" indent="-609585">
              <a:lnSpc>
                <a:spcPct val="120000"/>
              </a:lnSpc>
              <a:buFont typeface="Wingdings" charset="2"/>
              <a:buChar char="q"/>
            </a:pPr>
            <a:r>
              <a:rPr lang="en-US" dirty="0" smtClean="0"/>
              <a:t>Set node2's environment to production</a:t>
            </a:r>
          </a:p>
        </p:txBody>
      </p:sp>
      <p:sp>
        <p:nvSpPr>
          <p:cNvPr id="4" name="Footer Placeholder 3"/>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20</a:t>
            </a:fld>
            <a:endParaRPr lang="en-US" dirty="0"/>
          </a:p>
        </p:txBody>
      </p:sp>
    </p:spTree>
    <p:extLst>
      <p:ext uri="{BB962C8B-B14F-4D97-AF65-F5344CB8AC3E}">
        <p14:creationId xmlns:p14="http://schemas.microsoft.com/office/powerpoint/2010/main" val="331883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4798516"/>
          </a:xfrm>
        </p:spPr>
        <p:txBody>
          <a:bodyPr/>
          <a:lstStyle/>
          <a:p>
            <a:r>
              <a:rPr lang="en-US" dirty="0"/>
              <a:t>node2:</a:t>
            </a:r>
          </a:p>
          <a:p>
            <a:r>
              <a:rPr lang="en-US" dirty="0" smtClean="0"/>
              <a:t>  chef_environment</a:t>
            </a:r>
            <a:r>
              <a:rPr lang="en-US" dirty="0"/>
              <a:t>:</a:t>
            </a:r>
          </a:p>
        </p:txBody>
      </p:sp>
      <p:sp>
        <p:nvSpPr>
          <p:cNvPr id="3" name="Title 2"/>
          <p:cNvSpPr>
            <a:spLocks noGrp="1"/>
          </p:cNvSpPr>
          <p:nvPr>
            <p:ph type="title"/>
          </p:nvPr>
        </p:nvSpPr>
        <p:spPr/>
        <p:txBody>
          <a:bodyPr>
            <a:normAutofit fontScale="90000"/>
          </a:bodyPr>
          <a:lstStyle/>
          <a:p>
            <a:r>
              <a:rPr lang="en-US" dirty="0"/>
              <a:t>Lab: Set node2's </a:t>
            </a:r>
            <a:r>
              <a:rPr lang="en-US" dirty="0" smtClean="0"/>
              <a:t>Environment </a:t>
            </a:r>
            <a:r>
              <a:rPr lang="en-US" dirty="0"/>
              <a:t>to </a:t>
            </a:r>
            <a:r>
              <a:rPr lang="en-US" dirty="0" smtClean="0"/>
              <a:t>Production</a:t>
            </a:r>
            <a:r>
              <a:rPr lang="en-US" dirty="0"/>
              <a:t/>
            </a:r>
            <a:br>
              <a:rPr lang="en-US" dirty="0"/>
            </a:br>
            <a:endParaRPr lang="en-US" dirty="0"/>
          </a:p>
        </p:txBody>
      </p:sp>
      <p:sp>
        <p:nvSpPr>
          <p:cNvPr id="4" name="Text Placeholder 3"/>
          <p:cNvSpPr>
            <a:spLocks noGrp="1"/>
          </p:cNvSpPr>
          <p:nvPr>
            <p:ph type="body" sz="quarter" idx="11"/>
          </p:nvPr>
        </p:nvSpPr>
        <p:spPr/>
        <p:txBody>
          <a:bodyPr/>
          <a:lstStyle/>
          <a:p>
            <a:r>
              <a:rPr lang="en-US" dirty="0" smtClean="0"/>
              <a:t>$ knife node environment set node2 production</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21</a:t>
            </a:fld>
            <a:endParaRPr lang="en-US" dirty="0"/>
          </a:p>
        </p:txBody>
      </p:sp>
    </p:spTree>
    <p:extLst>
      <p:ext uri="{BB962C8B-B14F-4D97-AF65-F5344CB8AC3E}">
        <p14:creationId xmlns:p14="http://schemas.microsoft.com/office/powerpoint/2010/main" val="3370890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Node Name</a:t>
            </a:r>
            <a:r>
              <a:rPr lang="en-US" dirty="0" smtClean="0"/>
              <a:t>:   </a:t>
            </a:r>
            <a:r>
              <a:rPr lang="en-US" dirty="0"/>
              <a:t>node2</a:t>
            </a:r>
          </a:p>
          <a:p>
            <a:r>
              <a:rPr lang="en-US" dirty="0"/>
              <a:t>Environment: production</a:t>
            </a:r>
          </a:p>
          <a:p>
            <a:r>
              <a:rPr lang="en-US" dirty="0"/>
              <a:t>FQDN</a:t>
            </a:r>
            <a:r>
              <a:rPr lang="en-US" dirty="0" smtClean="0"/>
              <a:t>:        ip-172-31-0-128.ec2.internal</a:t>
            </a:r>
            <a:endParaRPr lang="en-US" dirty="0"/>
          </a:p>
          <a:p>
            <a:r>
              <a:rPr lang="en-US" dirty="0"/>
              <a:t>IP</a:t>
            </a:r>
            <a:r>
              <a:rPr lang="en-US" dirty="0" smtClean="0"/>
              <a:t>:          54.210.192.12</a:t>
            </a:r>
            <a:endParaRPr lang="en-US" dirty="0"/>
          </a:p>
          <a:p>
            <a:r>
              <a:rPr lang="en-US" dirty="0"/>
              <a:t>Run List</a:t>
            </a:r>
            <a:r>
              <a:rPr lang="en-US" dirty="0" smtClean="0"/>
              <a:t>:    role[</a:t>
            </a:r>
            <a:r>
              <a:rPr lang="en-US" dirty="0" err="1" smtClean="0"/>
              <a:t>load_balancer</a:t>
            </a:r>
            <a:r>
              <a:rPr lang="en-US" dirty="0" smtClean="0"/>
              <a:t>]</a:t>
            </a:r>
            <a:endParaRPr lang="en-US" dirty="0"/>
          </a:p>
          <a:p>
            <a:r>
              <a:rPr lang="en-US" dirty="0"/>
              <a:t>Roles</a:t>
            </a:r>
            <a:r>
              <a:rPr lang="en-US" dirty="0" smtClean="0"/>
              <a:t>:       </a:t>
            </a:r>
            <a:r>
              <a:rPr lang="en-US" dirty="0" err="1" smtClean="0"/>
              <a:t>load_balancer</a:t>
            </a:r>
            <a:endParaRPr lang="en-US" dirty="0"/>
          </a:p>
          <a:p>
            <a:r>
              <a:rPr lang="en-US" dirty="0"/>
              <a:t>Recipes</a:t>
            </a:r>
            <a:r>
              <a:rPr lang="en-US" dirty="0" smtClean="0"/>
              <a:t>:     </a:t>
            </a:r>
            <a:r>
              <a:rPr lang="en-US" dirty="0" err="1" smtClean="0"/>
              <a:t>myiis-lb</a:t>
            </a:r>
            <a:r>
              <a:rPr lang="en-US" dirty="0" smtClean="0"/>
              <a:t>, </a:t>
            </a:r>
            <a:r>
              <a:rPr lang="en-US" dirty="0" err="1" smtClean="0"/>
              <a:t>myiis-lb</a:t>
            </a:r>
            <a:r>
              <a:rPr lang="en-US" dirty="0" smtClean="0"/>
              <a:t>::</a:t>
            </a:r>
            <a:r>
              <a:rPr lang="en-US" dirty="0"/>
              <a:t>default, </a:t>
            </a:r>
            <a:r>
              <a:rPr lang="en-US" dirty="0" err="1" smtClean="0"/>
              <a:t>iis-lb</a:t>
            </a:r>
            <a:r>
              <a:rPr lang="en-US" dirty="0" smtClean="0"/>
              <a:t>::</a:t>
            </a:r>
            <a:r>
              <a:rPr lang="en-US" dirty="0"/>
              <a:t>default, </a:t>
            </a:r>
            <a:r>
              <a:rPr lang="en-US" dirty="0" err="1" smtClean="0"/>
              <a:t>iis-lb</a:t>
            </a:r>
            <a:r>
              <a:rPr lang="en-US" dirty="0" smtClean="0"/>
              <a:t>::</a:t>
            </a:r>
            <a:r>
              <a:rPr lang="en-US" dirty="0"/>
              <a:t>install_package</a:t>
            </a:r>
          </a:p>
          <a:p>
            <a:r>
              <a:rPr lang="en-US" dirty="0"/>
              <a:t>Platform</a:t>
            </a:r>
            <a:r>
              <a:rPr lang="en-US" dirty="0" smtClean="0"/>
              <a:t>:    centos </a:t>
            </a:r>
            <a:r>
              <a:rPr lang="en-US" dirty="0"/>
              <a:t>6.6</a:t>
            </a:r>
          </a:p>
          <a:p>
            <a:r>
              <a:rPr lang="en-US" dirty="0" smtClean="0"/>
              <a:t>Tags:</a:t>
            </a:r>
            <a:endParaRPr lang="en-US" dirty="0"/>
          </a:p>
        </p:txBody>
      </p:sp>
      <p:sp>
        <p:nvSpPr>
          <p:cNvPr id="3" name="Title 2"/>
          <p:cNvSpPr>
            <a:spLocks noGrp="1"/>
          </p:cNvSpPr>
          <p:nvPr>
            <p:ph type="title"/>
          </p:nvPr>
        </p:nvSpPr>
        <p:spPr/>
        <p:txBody>
          <a:bodyPr>
            <a:normAutofit fontScale="90000"/>
          </a:bodyPr>
          <a:lstStyle/>
          <a:p>
            <a:r>
              <a:rPr lang="en-US" dirty="0"/>
              <a:t>Lab: </a:t>
            </a:r>
            <a:r>
              <a:rPr lang="en-US" dirty="0" smtClean="0"/>
              <a:t>Verify node2 is Set to </a:t>
            </a:r>
            <a:r>
              <a:rPr lang="en-US" dirty="0"/>
              <a:t>Production</a:t>
            </a:r>
            <a:br>
              <a:rPr lang="en-US" dirty="0"/>
            </a:br>
            <a:endParaRPr lang="en-US" dirty="0"/>
          </a:p>
        </p:txBody>
      </p:sp>
      <p:sp>
        <p:nvSpPr>
          <p:cNvPr id="4" name="Text Placeholder 3"/>
          <p:cNvSpPr>
            <a:spLocks noGrp="1"/>
          </p:cNvSpPr>
          <p:nvPr>
            <p:ph type="body" sz="quarter" idx="11"/>
          </p:nvPr>
        </p:nvSpPr>
        <p:spPr/>
        <p:txBody>
          <a:bodyPr/>
          <a:lstStyle/>
          <a:p>
            <a:r>
              <a:rPr lang="en-US" dirty="0" smtClean="0"/>
              <a:t>$ knife node show node2</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22</a:t>
            </a:fld>
            <a:endParaRPr lang="en-US" dirty="0"/>
          </a:p>
        </p:txBody>
      </p:sp>
      <p:sp>
        <p:nvSpPr>
          <p:cNvPr id="7" name="Rectangle 6"/>
          <p:cNvSpPr/>
          <p:nvPr/>
        </p:nvSpPr>
        <p:spPr bwMode="auto">
          <a:xfrm>
            <a:off x="1118749" y="2788270"/>
            <a:ext cx="14431939" cy="474652"/>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541691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Production</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ü"/>
            </a:pPr>
            <a:r>
              <a:rPr lang="en-US" dirty="0"/>
              <a:t>Deploy our </a:t>
            </a:r>
            <a:r>
              <a:rPr lang="en-US" dirty="0" smtClean="0"/>
              <a:t>site </a:t>
            </a:r>
            <a:r>
              <a:rPr lang="en-US" dirty="0"/>
              <a:t>to </a:t>
            </a:r>
            <a:r>
              <a:rPr lang="en-US" dirty="0" smtClean="0"/>
              <a:t>Production</a:t>
            </a:r>
          </a:p>
        </p:txBody>
      </p:sp>
      <p:sp>
        <p:nvSpPr>
          <p:cNvPr id="4" name="Content Placeholder 3"/>
          <p:cNvSpPr>
            <a:spLocks noGrp="1"/>
          </p:cNvSpPr>
          <p:nvPr>
            <p:ph sz="quarter" idx="11"/>
          </p:nvPr>
        </p:nvSpPr>
        <p:spPr/>
        <p:txBody>
          <a:bodyPr/>
          <a:lstStyle/>
          <a:p>
            <a:r>
              <a:rPr lang="en-US" dirty="0" smtClean="0"/>
              <a:t>Let's create a reliable environment for our nodes.</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23</a:t>
            </a:fld>
            <a:endParaRPr lang="en-US" dirty="0"/>
          </a:p>
        </p:txBody>
      </p:sp>
    </p:spTree>
    <p:extLst>
      <p:ext uri="{BB962C8B-B14F-4D97-AF65-F5344CB8AC3E}">
        <p14:creationId xmlns:p14="http://schemas.microsoft.com/office/powerpoint/2010/main" val="1499195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Acceptance Environment</a:t>
            </a:r>
            <a:endParaRPr lang="en-US" dirty="0"/>
          </a:p>
        </p:txBody>
      </p:sp>
      <p:sp>
        <p:nvSpPr>
          <p:cNvPr id="3" name="Subtitle 2"/>
          <p:cNvSpPr>
            <a:spLocks noGrp="1"/>
          </p:cNvSpPr>
          <p:nvPr>
            <p:ph type="subTitle" idx="1"/>
          </p:nvPr>
        </p:nvSpPr>
        <p:spPr>
          <a:xfrm>
            <a:off x="3013753" y="3506117"/>
            <a:ext cx="10974132" cy="4268368"/>
          </a:xfrm>
        </p:spPr>
        <p:txBody>
          <a:bodyPr/>
          <a:lstStyle/>
          <a:p>
            <a:pPr marL="609585" indent="-609585">
              <a:lnSpc>
                <a:spcPct val="120000"/>
              </a:lnSpc>
              <a:buFont typeface="Wingdings" charset="2"/>
              <a:buChar char="q"/>
            </a:pPr>
            <a:r>
              <a:rPr lang="en-US" dirty="0" smtClean="0"/>
              <a:t>Create an environment named "acceptance" that has no cookbook restrictions.</a:t>
            </a:r>
          </a:p>
          <a:p>
            <a:pPr marL="609585" indent="-609585">
              <a:lnSpc>
                <a:spcPct val="120000"/>
              </a:lnSpc>
              <a:buFont typeface="Wingdings" charset="2"/>
              <a:buChar char="q"/>
            </a:pPr>
            <a:r>
              <a:rPr lang="en-US" dirty="0" smtClean="0"/>
              <a:t>Move node3 into the acceptance environment</a:t>
            </a:r>
          </a:p>
          <a:p>
            <a:pPr marL="609585" indent="-609585">
              <a:lnSpc>
                <a:spcPct val="120000"/>
              </a:lnSpc>
              <a:buFont typeface="Wingdings" charset="2"/>
              <a:buChar char="q"/>
            </a:pPr>
            <a:r>
              <a:rPr lang="en-US" dirty="0" smtClean="0"/>
              <a:t>Run chef-client on all the nodes</a:t>
            </a:r>
          </a:p>
        </p:txBody>
      </p:sp>
      <p:sp>
        <p:nvSpPr>
          <p:cNvPr id="4" name="Footer Placeholder 3"/>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24</a:t>
            </a:fld>
            <a:endParaRPr lang="en-US" dirty="0"/>
          </a:p>
        </p:txBody>
      </p:sp>
    </p:spTree>
    <p:extLst>
      <p:ext uri="{BB962C8B-B14F-4D97-AF65-F5344CB8AC3E}">
        <p14:creationId xmlns:p14="http://schemas.microsoft.com/office/powerpoint/2010/main" val="14222506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Lab: </a:t>
            </a:r>
            <a:r>
              <a:rPr lang="en-US" dirty="0" smtClean="0"/>
              <a:t>Create a New Environment File</a:t>
            </a:r>
            <a:r>
              <a:rPr lang="en-US" dirty="0"/>
              <a:t/>
            </a:r>
            <a:br>
              <a:rPr lang="en-US" dirty="0"/>
            </a:br>
            <a:endParaRPr lang="en-US" dirty="0"/>
          </a:p>
        </p:txBody>
      </p:sp>
      <p:sp>
        <p:nvSpPr>
          <p:cNvPr id="3" name="Content Placeholder 2"/>
          <p:cNvSpPr>
            <a:spLocks noGrp="1"/>
          </p:cNvSpPr>
          <p:nvPr>
            <p:ph sz="quarter" idx="10"/>
          </p:nvPr>
        </p:nvSpPr>
        <p:spPr/>
        <p:txBody>
          <a:bodyPr/>
          <a:lstStyle/>
          <a:p>
            <a:r>
              <a:rPr lang="en-US" dirty="0"/>
              <a:t>name </a:t>
            </a:r>
            <a:r>
              <a:rPr lang="uk-UA" dirty="0" smtClean="0"/>
              <a:t>'</a:t>
            </a:r>
            <a:r>
              <a:rPr lang="en-US" dirty="0" smtClean="0"/>
              <a:t>acceptance</a:t>
            </a:r>
            <a:r>
              <a:rPr lang="uk-UA" dirty="0" smtClean="0"/>
              <a:t>'</a:t>
            </a:r>
            <a:endParaRPr lang="en-US" dirty="0"/>
          </a:p>
          <a:p>
            <a:r>
              <a:rPr lang="en-US" dirty="0"/>
              <a:t>description </a:t>
            </a:r>
            <a:r>
              <a:rPr lang="uk-UA" dirty="0" smtClean="0"/>
              <a:t>'</a:t>
            </a:r>
            <a:r>
              <a:rPr lang="en-US" dirty="0" smtClean="0"/>
              <a:t>Where code and applications are tested</a:t>
            </a:r>
            <a:r>
              <a:rPr lang="uk-UA" dirty="0" smtClean="0"/>
              <a:t>'</a:t>
            </a:r>
            <a:endParaRPr lang="en-US" dirty="0" smtClean="0"/>
          </a:p>
          <a:p>
            <a:r>
              <a:rPr lang="en-US" dirty="0" smtClean="0"/>
              <a:t># No Cookbook Restrictions</a:t>
            </a:r>
            <a:endParaRPr lang="en-US" dirty="0"/>
          </a:p>
        </p:txBody>
      </p:sp>
      <p:sp>
        <p:nvSpPr>
          <p:cNvPr id="4" name="Text Placeholder 3"/>
          <p:cNvSpPr>
            <a:spLocks noGrp="1"/>
          </p:cNvSpPr>
          <p:nvPr>
            <p:ph type="body" sz="quarter" idx="11"/>
          </p:nvPr>
        </p:nvSpPr>
        <p:spPr/>
        <p:txBody>
          <a:bodyPr>
            <a:normAutofit fontScale="85000" lnSpcReduction="20000"/>
          </a:bodyPr>
          <a:lstStyle/>
          <a:p>
            <a:r>
              <a:rPr lang="en-US" dirty="0" smtClean="0"/>
              <a:t>~\chef-repo\environments\</a:t>
            </a:r>
            <a:r>
              <a:rPr lang="en-US" dirty="0" err="1" smtClean="0"/>
              <a:t>acceptance.rb</a:t>
            </a:r>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25</a:t>
            </a:fld>
            <a:endParaRPr lang="en-US" dirty="0"/>
          </a:p>
        </p:txBody>
      </p:sp>
    </p:spTree>
    <p:extLst>
      <p:ext uri="{BB962C8B-B14F-4D97-AF65-F5344CB8AC3E}">
        <p14:creationId xmlns:p14="http://schemas.microsoft.com/office/powerpoint/2010/main" val="19854216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4441677"/>
          </a:xfrm>
        </p:spPr>
        <p:txBody>
          <a:bodyPr/>
          <a:lstStyle/>
          <a:p>
            <a:r>
              <a:rPr lang="en-US" dirty="0"/>
              <a:t>Updated Environment </a:t>
            </a:r>
            <a:r>
              <a:rPr lang="en-US" dirty="0" smtClean="0"/>
              <a:t>acceptance</a:t>
            </a:r>
            <a:endParaRPr lang="en-US" dirty="0"/>
          </a:p>
        </p:txBody>
      </p:sp>
      <p:sp>
        <p:nvSpPr>
          <p:cNvPr id="3" name="Title 2"/>
          <p:cNvSpPr>
            <a:spLocks noGrp="1"/>
          </p:cNvSpPr>
          <p:nvPr>
            <p:ph type="title"/>
          </p:nvPr>
        </p:nvSpPr>
        <p:spPr/>
        <p:txBody>
          <a:bodyPr>
            <a:normAutofit/>
          </a:bodyPr>
          <a:lstStyle/>
          <a:p>
            <a:r>
              <a:rPr lang="en-US" dirty="0"/>
              <a:t>Lab: U</a:t>
            </a:r>
            <a:r>
              <a:rPr lang="en-US" dirty="0" smtClean="0"/>
              <a:t>pload the .rb File</a:t>
            </a:r>
            <a:endParaRPr lang="en-US" dirty="0"/>
          </a:p>
        </p:txBody>
      </p:sp>
      <p:sp>
        <p:nvSpPr>
          <p:cNvPr id="4" name="Text Placeholder 3"/>
          <p:cNvSpPr>
            <a:spLocks noGrp="1"/>
          </p:cNvSpPr>
          <p:nvPr>
            <p:ph type="body" sz="quarter" idx="11"/>
          </p:nvPr>
        </p:nvSpPr>
        <p:spPr/>
        <p:txBody>
          <a:bodyPr/>
          <a:lstStyle/>
          <a:p>
            <a:r>
              <a:rPr lang="en-US" dirty="0" smtClean="0"/>
              <a:t>$ knife environment from file </a:t>
            </a:r>
            <a:r>
              <a:rPr lang="en-US" dirty="0" err="1" smtClean="0"/>
              <a:t>acceptance.rb</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26</a:t>
            </a:fld>
            <a:endParaRPr lang="en-US" dirty="0"/>
          </a:p>
        </p:txBody>
      </p:sp>
    </p:spTree>
    <p:extLst>
      <p:ext uri="{BB962C8B-B14F-4D97-AF65-F5344CB8AC3E}">
        <p14:creationId xmlns:p14="http://schemas.microsoft.com/office/powerpoint/2010/main" val="3436179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smtClean="0"/>
              <a:t>_default</a:t>
            </a:r>
          </a:p>
          <a:p>
            <a:r>
              <a:rPr lang="en-US" dirty="0" smtClean="0"/>
              <a:t>production</a:t>
            </a:r>
          </a:p>
          <a:p>
            <a:r>
              <a:rPr lang="en-US" dirty="0" smtClean="0"/>
              <a:t>acceptance</a:t>
            </a:r>
            <a:endParaRPr lang="en-US" dirty="0"/>
          </a:p>
        </p:txBody>
      </p:sp>
      <p:sp>
        <p:nvSpPr>
          <p:cNvPr id="3" name="Title 2"/>
          <p:cNvSpPr>
            <a:spLocks noGrp="1"/>
          </p:cNvSpPr>
          <p:nvPr>
            <p:ph type="title"/>
          </p:nvPr>
        </p:nvSpPr>
        <p:spPr/>
        <p:txBody>
          <a:bodyPr>
            <a:normAutofit fontScale="90000"/>
          </a:bodyPr>
          <a:lstStyle/>
          <a:p>
            <a:r>
              <a:rPr lang="en-US" dirty="0"/>
              <a:t>Lab: Verify </a:t>
            </a:r>
            <a:r>
              <a:rPr lang="en-US" dirty="0" smtClean="0"/>
              <a:t>that the Environment was Set</a:t>
            </a:r>
            <a:r>
              <a:rPr lang="en-US" dirty="0"/>
              <a:t/>
            </a:r>
            <a:br>
              <a:rPr lang="en-US" dirty="0"/>
            </a:br>
            <a:endParaRPr lang="en-US" dirty="0"/>
          </a:p>
        </p:txBody>
      </p:sp>
      <p:sp>
        <p:nvSpPr>
          <p:cNvPr id="4" name="Text Placeholder 3"/>
          <p:cNvSpPr>
            <a:spLocks noGrp="1"/>
          </p:cNvSpPr>
          <p:nvPr>
            <p:ph type="body" sz="quarter" idx="11"/>
          </p:nvPr>
        </p:nvSpPr>
        <p:spPr/>
        <p:txBody>
          <a:bodyPr/>
          <a:lstStyle/>
          <a:p>
            <a:r>
              <a:rPr lang="en-US" dirty="0" smtClean="0"/>
              <a:t>$ knife environment list</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27</a:t>
            </a:fld>
            <a:endParaRPr lang="en-US" dirty="0"/>
          </a:p>
        </p:txBody>
      </p:sp>
    </p:spTree>
    <p:extLst>
      <p:ext uri="{BB962C8B-B14F-4D97-AF65-F5344CB8AC3E}">
        <p14:creationId xmlns:p14="http://schemas.microsoft.com/office/powerpoint/2010/main" val="3023320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chef_type</a:t>
            </a:r>
            <a:r>
              <a:rPr lang="en-US" dirty="0" smtClean="0"/>
              <a:t>:           </a:t>
            </a:r>
            <a:r>
              <a:rPr lang="en-US" dirty="0"/>
              <a:t>environment</a:t>
            </a:r>
          </a:p>
          <a:p>
            <a:r>
              <a:rPr lang="en-US" dirty="0"/>
              <a:t>cookbook_versions:</a:t>
            </a:r>
          </a:p>
          <a:p>
            <a:r>
              <a:rPr lang="en-US" dirty="0"/>
              <a:t>default_attributes:</a:t>
            </a:r>
          </a:p>
          <a:p>
            <a:r>
              <a:rPr lang="en-US" dirty="0"/>
              <a:t>description</a:t>
            </a:r>
            <a:r>
              <a:rPr lang="en-US" dirty="0" smtClean="0"/>
              <a:t>:         </a:t>
            </a:r>
            <a:r>
              <a:rPr lang="en-US" dirty="0"/>
              <a:t>Where code and applications are tested</a:t>
            </a:r>
          </a:p>
          <a:p>
            <a:r>
              <a:rPr lang="en-US" dirty="0"/>
              <a:t>json_class</a:t>
            </a:r>
            <a:r>
              <a:rPr lang="en-US" dirty="0" smtClean="0"/>
              <a:t>:          Chef</a:t>
            </a:r>
            <a:r>
              <a:rPr lang="en-US" dirty="0"/>
              <a:t>::Environment</a:t>
            </a:r>
          </a:p>
          <a:p>
            <a:r>
              <a:rPr lang="en-US" dirty="0"/>
              <a:t>name</a:t>
            </a:r>
            <a:r>
              <a:rPr lang="en-US" dirty="0" smtClean="0"/>
              <a:t>:                acceptance</a:t>
            </a:r>
            <a:endParaRPr lang="en-US" dirty="0"/>
          </a:p>
          <a:p>
            <a:r>
              <a:rPr lang="en-US" dirty="0"/>
              <a:t>override_attributes:</a:t>
            </a:r>
          </a:p>
        </p:txBody>
      </p:sp>
      <p:sp>
        <p:nvSpPr>
          <p:cNvPr id="3" name="Title 2"/>
          <p:cNvSpPr>
            <a:spLocks noGrp="1"/>
          </p:cNvSpPr>
          <p:nvPr>
            <p:ph type="title"/>
          </p:nvPr>
        </p:nvSpPr>
        <p:spPr/>
        <p:txBody>
          <a:bodyPr>
            <a:normAutofit fontScale="90000"/>
          </a:bodyPr>
          <a:lstStyle/>
          <a:p>
            <a:r>
              <a:rPr lang="en-US" dirty="0"/>
              <a:t>Lab: Verify </a:t>
            </a:r>
            <a:r>
              <a:rPr lang="en-US" dirty="0" smtClean="0"/>
              <a:t>the Contents of the Environment</a:t>
            </a:r>
            <a:endParaRPr lang="en-US" dirty="0"/>
          </a:p>
        </p:txBody>
      </p:sp>
      <p:sp>
        <p:nvSpPr>
          <p:cNvPr id="4" name="Text Placeholder 3"/>
          <p:cNvSpPr>
            <a:spLocks noGrp="1"/>
          </p:cNvSpPr>
          <p:nvPr>
            <p:ph type="body" sz="quarter" idx="11"/>
          </p:nvPr>
        </p:nvSpPr>
        <p:spPr/>
        <p:txBody>
          <a:bodyPr/>
          <a:lstStyle/>
          <a:p>
            <a:r>
              <a:rPr lang="en-US" dirty="0" smtClean="0"/>
              <a:t>$ knife environment show </a:t>
            </a:r>
            <a:r>
              <a:rPr lang="en-US" dirty="0"/>
              <a:t>acceptance</a:t>
            </a: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28</a:t>
            </a:fld>
            <a:endParaRPr lang="en-US" dirty="0"/>
          </a:p>
        </p:txBody>
      </p:sp>
    </p:spTree>
    <p:extLst>
      <p:ext uri="{BB962C8B-B14F-4D97-AF65-F5344CB8AC3E}">
        <p14:creationId xmlns:p14="http://schemas.microsoft.com/office/powerpoint/2010/main" val="38597362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node3:</a:t>
            </a:r>
          </a:p>
          <a:p>
            <a:r>
              <a:rPr lang="en-US" dirty="0" smtClean="0"/>
              <a:t>  </a:t>
            </a:r>
            <a:r>
              <a:rPr lang="en-US" dirty="0" err="1" smtClean="0"/>
              <a:t>chef_environment</a:t>
            </a:r>
            <a:r>
              <a:rPr lang="en-US" dirty="0"/>
              <a:t>: acceptance</a:t>
            </a:r>
          </a:p>
        </p:txBody>
      </p:sp>
      <p:sp>
        <p:nvSpPr>
          <p:cNvPr id="3" name="Title 2"/>
          <p:cNvSpPr>
            <a:spLocks noGrp="1"/>
          </p:cNvSpPr>
          <p:nvPr>
            <p:ph type="title"/>
          </p:nvPr>
        </p:nvSpPr>
        <p:spPr/>
        <p:txBody>
          <a:bodyPr>
            <a:noAutofit/>
          </a:bodyPr>
          <a:lstStyle/>
          <a:p>
            <a:r>
              <a:rPr lang="en-US" sz="4800" dirty="0"/>
              <a:t>Lab: </a:t>
            </a:r>
            <a:r>
              <a:rPr lang="en-US" sz="4800" dirty="0" smtClean="0"/>
              <a:t>Set node 3 to the Acceptance Environment</a:t>
            </a:r>
            <a:r>
              <a:rPr lang="en-US" sz="4800" dirty="0"/>
              <a:t/>
            </a:r>
            <a:br>
              <a:rPr lang="en-US" sz="4800" dirty="0"/>
            </a:br>
            <a:endParaRPr lang="en-US" sz="4800" dirty="0"/>
          </a:p>
        </p:txBody>
      </p:sp>
      <p:sp>
        <p:nvSpPr>
          <p:cNvPr id="4" name="Text Placeholder 3"/>
          <p:cNvSpPr>
            <a:spLocks noGrp="1"/>
          </p:cNvSpPr>
          <p:nvPr>
            <p:ph type="body" sz="quarter" idx="11"/>
          </p:nvPr>
        </p:nvSpPr>
        <p:spPr/>
        <p:txBody>
          <a:bodyPr/>
          <a:lstStyle/>
          <a:p>
            <a:r>
              <a:rPr lang="en-US" dirty="0" smtClean="0"/>
              <a:t>$ knife node environment set node3 acceptance</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29</a:t>
            </a:fld>
            <a:endParaRPr lang="en-US" dirty="0"/>
          </a:p>
        </p:txBody>
      </p:sp>
    </p:spTree>
    <p:extLst>
      <p:ext uri="{BB962C8B-B14F-4D97-AF65-F5344CB8AC3E}">
        <p14:creationId xmlns:p14="http://schemas.microsoft.com/office/powerpoint/2010/main" val="1681959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30" name="Lightning Bolt 29"/>
          <p:cNvSpPr/>
          <p:nvPr/>
        </p:nvSpPr>
        <p:spPr bwMode="auto">
          <a:xfrm rot="18844067">
            <a:off x="4243116" y="4250158"/>
            <a:ext cx="2756615" cy="1354483"/>
          </a:xfrm>
          <a:prstGeom prst="lightningBolt">
            <a:avLst/>
          </a:prstGeom>
          <a:solidFill>
            <a:srgbClr val="FFFF00"/>
          </a:solidFill>
          <a:ln>
            <a:solidFill>
              <a:schemeClr val="tx1">
                <a:lumMod val="50000"/>
              </a:schemeClr>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smtClean="0">
              <a:gradFill>
                <a:gsLst>
                  <a:gs pos="0">
                    <a:srgbClr val="FFFFFF"/>
                  </a:gs>
                  <a:gs pos="100000">
                    <a:srgbClr val="FFFFFF"/>
                  </a:gs>
                </a:gsLst>
                <a:lin ang="5400000" scaled="0"/>
              </a:gradFill>
            </a:endParaRPr>
          </a:p>
        </p:txBody>
      </p:sp>
      <p:sp>
        <p:nvSpPr>
          <p:cNvPr id="31" name="Lightning Bolt 30"/>
          <p:cNvSpPr/>
          <p:nvPr/>
        </p:nvSpPr>
        <p:spPr bwMode="auto">
          <a:xfrm rot="4010679" flipV="1">
            <a:off x="4305020" y="2375098"/>
            <a:ext cx="2756615" cy="1928550"/>
          </a:xfrm>
          <a:prstGeom prst="lightningBolt">
            <a:avLst/>
          </a:prstGeom>
          <a:solidFill>
            <a:srgbClr val="FFFF00"/>
          </a:solidFill>
          <a:ln>
            <a:solidFill>
              <a:schemeClr val="tx1">
                <a:lumMod val="50000"/>
              </a:schemeClr>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smtClean="0">
              <a:gradFill>
                <a:gsLst>
                  <a:gs pos="0">
                    <a:srgbClr val="FFFFFF"/>
                  </a:gs>
                  <a:gs pos="100000">
                    <a:srgbClr val="FFFFFF"/>
                  </a:gs>
                </a:gsLst>
                <a:lin ang="5400000" scaled="0"/>
              </a:gradFill>
            </a:endParaRPr>
          </a:p>
        </p:txBody>
      </p:sp>
      <p:sp>
        <p:nvSpPr>
          <p:cNvPr id="28" name="Cloud Callout 27"/>
          <p:cNvSpPr/>
          <p:nvPr/>
        </p:nvSpPr>
        <p:spPr bwMode="auto">
          <a:xfrm>
            <a:off x="170957" y="2295923"/>
            <a:ext cx="5299609" cy="3810254"/>
          </a:xfrm>
          <a:prstGeom prst="cloudCallout">
            <a:avLst>
              <a:gd name="adj1" fmla="val -12538"/>
              <a:gd name="adj2" fmla="val 22756"/>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smtClean="0">
              <a:gradFill>
                <a:gsLst>
                  <a:gs pos="0">
                    <a:srgbClr val="FFFFFF"/>
                  </a:gs>
                  <a:gs pos="100000">
                    <a:srgbClr val="FFFFFF"/>
                  </a:gs>
                </a:gsLst>
                <a:lin ang="5400000" scaled="0"/>
              </a:gradFill>
            </a:endParaRPr>
          </a:p>
        </p:txBody>
      </p:sp>
      <p:pic>
        <p:nvPicPr>
          <p:cNvPr id="13" name="Picture 12" descr="Sandbox.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81730" y="4891597"/>
            <a:ext cx="4982120" cy="3315950"/>
          </a:xfrm>
          <a:prstGeom prst="rect">
            <a:avLst/>
          </a:prstGeom>
        </p:spPr>
      </p:pic>
      <p:sp>
        <p:nvSpPr>
          <p:cNvPr id="6" name="Title 5"/>
          <p:cNvSpPr>
            <a:spLocks noGrp="1"/>
          </p:cNvSpPr>
          <p:nvPr>
            <p:ph type="title"/>
          </p:nvPr>
        </p:nvSpPr>
        <p:spPr/>
        <p:txBody>
          <a:bodyPr/>
          <a:lstStyle/>
          <a:p>
            <a:r>
              <a:rPr lang="en-US" dirty="0" smtClean="0"/>
              <a:t>Keeping Your Infrastructure Current</a:t>
            </a:r>
            <a:endParaRPr lang="en-US" dirty="0"/>
          </a:p>
        </p:txBody>
      </p:sp>
      <p:sp>
        <p:nvSpPr>
          <p:cNvPr id="4" name="Footer Placeholder 3"/>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3</a:t>
            </a:fld>
            <a:endParaRPr lang="en-US" dirty="0"/>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569029" y="2389532"/>
            <a:ext cx="1636811" cy="1745180"/>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646703" y="5279363"/>
            <a:ext cx="1636811" cy="1745180"/>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04940" y="2493089"/>
            <a:ext cx="1636811" cy="1745180"/>
          </a:xfrm>
          <a:prstGeom prst="rect">
            <a:avLst/>
          </a:prstGeom>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086453" y="1369552"/>
            <a:ext cx="1636811" cy="1745180"/>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646853" y="5082109"/>
            <a:ext cx="1636811" cy="1745180"/>
          </a:xfrm>
          <a:prstGeom prst="rect">
            <a:avLst/>
          </a:prstGeom>
        </p:spPr>
      </p:pic>
      <p:sp>
        <p:nvSpPr>
          <p:cNvPr id="15" name="Rounded Rectangle 14"/>
          <p:cNvSpPr/>
          <p:nvPr/>
        </p:nvSpPr>
        <p:spPr bwMode="auto">
          <a:xfrm>
            <a:off x="10354996" y="1196808"/>
            <a:ext cx="4493677" cy="3175212"/>
          </a:xfrm>
          <a:prstGeom prst="roundRect">
            <a:avLst/>
          </a:prstGeom>
          <a:solidFill>
            <a:schemeClr val="accent1">
              <a:alpha val="18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smtClean="0">
              <a:gradFill>
                <a:gsLst>
                  <a:gs pos="0">
                    <a:srgbClr val="FFFFFF"/>
                  </a:gs>
                  <a:gs pos="100000">
                    <a:srgbClr val="FFFFFF"/>
                  </a:gs>
                </a:gsLst>
                <a:lin ang="5400000" scaled="0"/>
              </a:gradFill>
            </a:endParaRPr>
          </a:p>
        </p:txBody>
      </p:sp>
      <p:sp>
        <p:nvSpPr>
          <p:cNvPr id="16" name="Rounded Rectangle 15"/>
          <p:cNvSpPr/>
          <p:nvPr/>
        </p:nvSpPr>
        <p:spPr bwMode="auto">
          <a:xfrm>
            <a:off x="10208461" y="4591845"/>
            <a:ext cx="5177497" cy="3498585"/>
          </a:xfrm>
          <a:prstGeom prst="roundRect">
            <a:avLst/>
          </a:prstGeom>
          <a:solidFill>
            <a:schemeClr val="accent1">
              <a:alpha val="18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smtClean="0">
              <a:gradFill>
                <a:gsLst>
                  <a:gs pos="0">
                    <a:srgbClr val="FFFFFF"/>
                  </a:gs>
                  <a:gs pos="100000">
                    <a:srgbClr val="FFFFFF"/>
                  </a:gs>
                </a:gsLst>
                <a:lin ang="5400000" scaled="0"/>
              </a:gradFill>
            </a:endParaRPr>
          </a:p>
        </p:txBody>
      </p:sp>
      <p:cxnSp>
        <p:nvCxnSpPr>
          <p:cNvPr id="17" name="Straight Connector 16"/>
          <p:cNvCxnSpPr/>
          <p:nvPr/>
        </p:nvCxnSpPr>
        <p:spPr>
          <a:xfrm flipH="1">
            <a:off x="7792213" y="3028664"/>
            <a:ext cx="2416250" cy="974584"/>
          </a:xfrm>
          <a:prstGeom prst="line">
            <a:avLst/>
          </a:prstGeom>
          <a:ln w="6350">
            <a:solidFill>
              <a:schemeClr val="accent1"/>
            </a:solidFill>
          </a:ln>
        </p:spPr>
        <p:style>
          <a:lnRef idx="3">
            <a:schemeClr val="accent1"/>
          </a:lnRef>
          <a:fillRef idx="0">
            <a:schemeClr val="accent1"/>
          </a:fillRef>
          <a:effectRef idx="2">
            <a:schemeClr val="accent1"/>
          </a:effectRef>
          <a:fontRef idx="minor">
            <a:schemeClr val="tx1"/>
          </a:fontRef>
        </p:style>
      </p:cxnSp>
      <p:cxnSp>
        <p:nvCxnSpPr>
          <p:cNvPr id="20" name="Straight Connector 19"/>
          <p:cNvCxnSpPr/>
          <p:nvPr/>
        </p:nvCxnSpPr>
        <p:spPr>
          <a:xfrm flipH="1" flipV="1">
            <a:off x="7717402" y="4787243"/>
            <a:ext cx="2442218" cy="1318935"/>
          </a:xfrm>
          <a:prstGeom prst="line">
            <a:avLst/>
          </a:prstGeom>
          <a:ln w="6350">
            <a:solidFill>
              <a:schemeClr val="accent1"/>
            </a:solidFill>
          </a:ln>
        </p:spPr>
        <p:style>
          <a:lnRef idx="3">
            <a:schemeClr val="accent1"/>
          </a:lnRef>
          <a:fillRef idx="0">
            <a:schemeClr val="accent1"/>
          </a:fillRef>
          <a:effectRef idx="2">
            <a:schemeClr val="accent1"/>
          </a:effectRef>
          <a:fontRef idx="minor">
            <a:schemeClr val="tx1"/>
          </a:fontRef>
        </p:style>
      </p:cxnSp>
      <p:sp>
        <p:nvSpPr>
          <p:cNvPr id="26" name="TextBox 25"/>
          <p:cNvSpPr txBox="1"/>
          <p:nvPr/>
        </p:nvSpPr>
        <p:spPr bwMode="white">
          <a:xfrm rot="20209321">
            <a:off x="7839507" y="2613441"/>
            <a:ext cx="4078501" cy="708317"/>
          </a:xfrm>
          <a:prstGeom prst="rect">
            <a:avLst/>
          </a:prstGeom>
        </p:spPr>
        <p:txBody>
          <a:bodyPr vert="horz" wrap="square" lIns="91440" tIns="91440" rIns="91440" bIns="91440" rtlCol="0">
            <a:normAutofit/>
          </a:bodyPr>
          <a:lstStyle/>
          <a:p>
            <a:r>
              <a:rPr lang="en-US" dirty="0" smtClean="0"/>
              <a:t>Production</a:t>
            </a:r>
          </a:p>
        </p:txBody>
      </p:sp>
      <p:sp>
        <p:nvSpPr>
          <p:cNvPr id="27" name="TextBox 26"/>
          <p:cNvSpPr txBox="1"/>
          <p:nvPr/>
        </p:nvSpPr>
        <p:spPr bwMode="white">
          <a:xfrm rot="1765869">
            <a:off x="7918638" y="5403717"/>
            <a:ext cx="4078501" cy="708317"/>
          </a:xfrm>
          <a:prstGeom prst="rect">
            <a:avLst/>
          </a:prstGeom>
        </p:spPr>
        <p:txBody>
          <a:bodyPr vert="horz" wrap="square" lIns="91440" tIns="91440" rIns="91440" bIns="91440" rtlCol="0">
            <a:normAutofit/>
          </a:bodyPr>
          <a:lstStyle/>
          <a:p>
            <a:r>
              <a:rPr lang="en-US" dirty="0" smtClean="0"/>
              <a:t>Acceptance</a:t>
            </a:r>
          </a:p>
        </p:txBody>
      </p:sp>
      <p:sp>
        <p:nvSpPr>
          <p:cNvPr id="29" name="TextBox 28"/>
          <p:cNvSpPr txBox="1"/>
          <p:nvPr/>
        </p:nvSpPr>
        <p:spPr bwMode="white">
          <a:xfrm>
            <a:off x="561714" y="3132212"/>
            <a:ext cx="4621649" cy="2509896"/>
          </a:xfrm>
          <a:prstGeom prst="rect">
            <a:avLst/>
          </a:prstGeom>
        </p:spPr>
        <p:txBody>
          <a:bodyPr vert="horz" wrap="square" lIns="91440" tIns="91440" rIns="91440" bIns="91440" rtlCol="0">
            <a:normAutofit/>
          </a:bodyPr>
          <a:lstStyle/>
          <a:p>
            <a:pPr algn="ctr"/>
            <a:r>
              <a:rPr lang="en-US" dirty="0" smtClean="0">
                <a:solidFill>
                  <a:schemeClr val="bg1"/>
                </a:solidFill>
              </a:rPr>
              <a:t>Changing Needs</a:t>
            </a:r>
          </a:p>
          <a:p>
            <a:pPr algn="ctr"/>
            <a:r>
              <a:rPr lang="en-US" dirty="0" smtClean="0">
                <a:solidFill>
                  <a:schemeClr val="bg1"/>
                </a:solidFill>
              </a:rPr>
              <a:t>Changing Software</a:t>
            </a:r>
          </a:p>
          <a:p>
            <a:pPr algn="ctr"/>
            <a:r>
              <a:rPr lang="en-US" dirty="0" smtClean="0">
                <a:solidFill>
                  <a:schemeClr val="bg1"/>
                </a:solidFill>
              </a:rPr>
              <a:t>Growing Organization</a:t>
            </a:r>
          </a:p>
          <a:p>
            <a:pPr algn="ctr"/>
            <a:r>
              <a:rPr lang="en-US" dirty="0" smtClean="0">
                <a:solidFill>
                  <a:schemeClr val="bg1"/>
                </a:solidFill>
              </a:rPr>
              <a:t>Increased Website Popularity</a:t>
            </a:r>
            <a:r>
              <a:rPr lang="en-US" dirty="0" smtClean="0"/>
              <a:t/>
            </a:r>
            <a:br>
              <a:rPr lang="en-US" dirty="0" smtClean="0"/>
            </a:br>
            <a:endParaRPr lang="en-US" dirty="0" smtClean="0"/>
          </a:p>
        </p:txBody>
      </p:sp>
      <p:pic>
        <p:nvPicPr>
          <p:cNvPr id="22" name="Picture 21" descr="http://www.clipartpal.com/_thumbs/pd/computer/hardware/server_1234.png"/>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375" b="100000" l="0" r="100000"/>
                    </a14:imgEffect>
                  </a14:imgLayer>
                </a14:imgProps>
              </a:ext>
              <a:ext uri="{28A0092B-C50C-407E-A947-70E740481C1C}">
                <a14:useLocalDpi xmlns:a14="http://schemas.microsoft.com/office/drawing/2010/main" val="0"/>
              </a:ext>
            </a:extLst>
          </a:blip>
          <a:srcRect/>
          <a:stretch>
            <a:fillRect/>
          </a:stretch>
        </p:blipFill>
        <p:spPr bwMode="auto">
          <a:xfrm>
            <a:off x="6708595" y="3640649"/>
            <a:ext cx="1321013" cy="1334359"/>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27101392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Node Name</a:t>
            </a:r>
            <a:r>
              <a:rPr lang="en-US" dirty="0" smtClean="0"/>
              <a:t>:   </a:t>
            </a:r>
            <a:r>
              <a:rPr lang="en-US" dirty="0"/>
              <a:t>node3</a:t>
            </a:r>
          </a:p>
          <a:p>
            <a:r>
              <a:rPr lang="en-US" dirty="0"/>
              <a:t>Environment: acceptance</a:t>
            </a:r>
          </a:p>
          <a:p>
            <a:r>
              <a:rPr lang="en-US" dirty="0"/>
              <a:t>FQDN</a:t>
            </a:r>
            <a:r>
              <a:rPr lang="en-US" dirty="0" smtClean="0"/>
              <a:t>:        ip-172-31-0-127.ec2.internal</a:t>
            </a:r>
            <a:endParaRPr lang="en-US" dirty="0"/>
          </a:p>
          <a:p>
            <a:r>
              <a:rPr lang="en-US" dirty="0"/>
              <a:t>IP</a:t>
            </a:r>
            <a:r>
              <a:rPr lang="en-US" dirty="0" smtClean="0"/>
              <a:t>:          54.210.86.164</a:t>
            </a:r>
            <a:endParaRPr lang="en-US" dirty="0"/>
          </a:p>
          <a:p>
            <a:r>
              <a:rPr lang="en-US" dirty="0"/>
              <a:t>Run List</a:t>
            </a:r>
            <a:r>
              <a:rPr lang="en-US" dirty="0" smtClean="0"/>
              <a:t>:    role[web</a:t>
            </a:r>
            <a:r>
              <a:rPr lang="en-US" dirty="0"/>
              <a:t>]</a:t>
            </a:r>
          </a:p>
          <a:p>
            <a:r>
              <a:rPr lang="en-US" dirty="0"/>
              <a:t>Roles</a:t>
            </a:r>
            <a:r>
              <a:rPr lang="en-US" dirty="0" smtClean="0"/>
              <a:t>:       </a:t>
            </a:r>
            <a:r>
              <a:rPr lang="en-US" dirty="0"/>
              <a:t>web</a:t>
            </a:r>
          </a:p>
          <a:p>
            <a:r>
              <a:rPr lang="en-US" dirty="0"/>
              <a:t>Recipes</a:t>
            </a:r>
            <a:r>
              <a:rPr lang="en-US" dirty="0" smtClean="0"/>
              <a:t>:     </a:t>
            </a:r>
            <a:r>
              <a:rPr lang="en-US" dirty="0" err="1" smtClean="0"/>
              <a:t>iis</a:t>
            </a:r>
            <a:r>
              <a:rPr lang="en-US" dirty="0" smtClean="0"/>
              <a:t>-demo, </a:t>
            </a:r>
            <a:r>
              <a:rPr lang="en-US" dirty="0" err="1" smtClean="0"/>
              <a:t>iis</a:t>
            </a:r>
            <a:r>
              <a:rPr lang="en-US" dirty="0" smtClean="0"/>
              <a:t>-demo:</a:t>
            </a:r>
            <a:r>
              <a:rPr lang="en-US" dirty="0"/>
              <a:t>:default, </a:t>
            </a:r>
            <a:r>
              <a:rPr lang="en-US" dirty="0" err="1" smtClean="0"/>
              <a:t>iis</a:t>
            </a:r>
            <a:r>
              <a:rPr lang="en-US" dirty="0" smtClean="0"/>
              <a:t>-demo:</a:t>
            </a:r>
            <a:r>
              <a:rPr lang="en-US" dirty="0"/>
              <a:t>:server</a:t>
            </a:r>
          </a:p>
          <a:p>
            <a:r>
              <a:rPr lang="en-US" dirty="0"/>
              <a:t>Platform</a:t>
            </a:r>
            <a:r>
              <a:rPr lang="en-US" dirty="0" smtClean="0"/>
              <a:t>:    centos </a:t>
            </a:r>
            <a:r>
              <a:rPr lang="en-US" dirty="0"/>
              <a:t>6.6</a:t>
            </a:r>
          </a:p>
          <a:p>
            <a:r>
              <a:rPr lang="en-US" dirty="0"/>
              <a:t>Tags:</a:t>
            </a:r>
          </a:p>
        </p:txBody>
      </p:sp>
      <p:sp>
        <p:nvSpPr>
          <p:cNvPr id="3" name="Title 2"/>
          <p:cNvSpPr>
            <a:spLocks noGrp="1"/>
          </p:cNvSpPr>
          <p:nvPr>
            <p:ph type="title"/>
          </p:nvPr>
        </p:nvSpPr>
        <p:spPr/>
        <p:txBody>
          <a:bodyPr>
            <a:normAutofit fontScale="90000"/>
          </a:bodyPr>
          <a:lstStyle/>
          <a:p>
            <a:r>
              <a:rPr lang="en-US" dirty="0"/>
              <a:t>Lab: </a:t>
            </a:r>
            <a:r>
              <a:rPr lang="en-US" dirty="0" smtClean="0"/>
              <a:t>Verify that the Environment Was Set</a:t>
            </a:r>
            <a:r>
              <a:rPr lang="en-US" dirty="0"/>
              <a:t/>
            </a:r>
            <a:br>
              <a:rPr lang="en-US" dirty="0"/>
            </a:br>
            <a:endParaRPr lang="en-US" dirty="0"/>
          </a:p>
        </p:txBody>
      </p:sp>
      <p:sp>
        <p:nvSpPr>
          <p:cNvPr id="4" name="Text Placeholder 3"/>
          <p:cNvSpPr>
            <a:spLocks noGrp="1"/>
          </p:cNvSpPr>
          <p:nvPr>
            <p:ph type="body" sz="quarter" idx="11"/>
          </p:nvPr>
        </p:nvSpPr>
        <p:spPr/>
        <p:txBody>
          <a:bodyPr/>
          <a:lstStyle/>
          <a:p>
            <a:r>
              <a:rPr lang="en-US" dirty="0" smtClean="0"/>
              <a:t>$ knife node show node3</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30</a:t>
            </a:fld>
            <a:endParaRPr lang="en-US" dirty="0"/>
          </a:p>
        </p:txBody>
      </p:sp>
    </p:spTree>
    <p:extLst>
      <p:ext uri="{BB962C8B-B14F-4D97-AF65-F5344CB8AC3E}">
        <p14:creationId xmlns:p14="http://schemas.microsoft.com/office/powerpoint/2010/main" val="1008810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sz="2150" dirty="0" smtClean="0"/>
              <a:t>ec2-54-175-46-24.compute-1.amazonaws.com  Starting </a:t>
            </a:r>
            <a:r>
              <a:rPr lang="en-US" sz="2150" dirty="0"/>
              <a:t>Chef Client, version 12.3.0</a:t>
            </a:r>
          </a:p>
          <a:p>
            <a:r>
              <a:rPr lang="en-US" sz="2150" dirty="0"/>
              <a:t>ec2-54-210-86-164.compute-1.amazonaws.com Starting Chef Client, version 12.3.0</a:t>
            </a:r>
          </a:p>
          <a:p>
            <a:r>
              <a:rPr lang="en-US" sz="2150" dirty="0"/>
              <a:t>ec2-54-210-192-12.compute-1.amazonaws.com Starting Chef Client, version 12.3.0</a:t>
            </a:r>
          </a:p>
          <a:p>
            <a:r>
              <a:rPr lang="en-US" sz="2150" dirty="0"/>
              <a:t>ec2-54-210-86-164.compute-1.amazonaws.com resolving cookbooks for run list: [</a:t>
            </a:r>
            <a:r>
              <a:rPr lang="en-US" sz="2150" dirty="0" smtClean="0"/>
              <a:t>"</a:t>
            </a:r>
            <a:r>
              <a:rPr lang="en-US" sz="2150" dirty="0" err="1" smtClean="0"/>
              <a:t>iis</a:t>
            </a:r>
            <a:r>
              <a:rPr lang="en-US" sz="2150" dirty="0" smtClean="0"/>
              <a:t>-demo"</a:t>
            </a:r>
            <a:r>
              <a:rPr lang="en-US" sz="2150" dirty="0"/>
              <a:t>]</a:t>
            </a:r>
          </a:p>
          <a:p>
            <a:r>
              <a:rPr lang="en-US" sz="2150" dirty="0"/>
              <a:t>ec2-54-210-192-12.compute-1.amazonaws.com resolving cookbooks for run list: ["</a:t>
            </a:r>
            <a:r>
              <a:rPr lang="en-US" sz="2150" dirty="0" err="1" smtClean="0"/>
              <a:t>myiis-lb</a:t>
            </a:r>
            <a:r>
              <a:rPr lang="en-US" sz="2150" dirty="0" smtClean="0"/>
              <a:t>"]</a:t>
            </a:r>
            <a:endParaRPr lang="en-US" sz="2150" dirty="0"/>
          </a:p>
          <a:p>
            <a:r>
              <a:rPr lang="en-US" sz="2150" dirty="0"/>
              <a:t>ec2-54-210-86-164.compute-1.amazonaws.com Synchronizing Cookbooks:</a:t>
            </a:r>
          </a:p>
          <a:p>
            <a:r>
              <a:rPr lang="en-US" sz="2150" dirty="0" smtClean="0"/>
              <a:t>ec2-54-210-86-164.compute-1.amazonaws.com   </a:t>
            </a:r>
            <a:r>
              <a:rPr lang="en-US" sz="2150" dirty="0"/>
              <a:t>- </a:t>
            </a:r>
            <a:r>
              <a:rPr lang="en-US" sz="2150" dirty="0" err="1" smtClean="0"/>
              <a:t>iis</a:t>
            </a:r>
            <a:r>
              <a:rPr lang="en-US" sz="2150" dirty="0" smtClean="0"/>
              <a:t>-demo</a:t>
            </a:r>
            <a:endParaRPr lang="en-US" sz="2150" dirty="0"/>
          </a:p>
          <a:p>
            <a:r>
              <a:rPr lang="en-US" sz="2150" dirty="0"/>
              <a:t>ec2-54-210-86-164.compute-1.amazonaws.com Compiling Cookbooks...</a:t>
            </a:r>
          </a:p>
          <a:p>
            <a:r>
              <a:rPr lang="en-US" sz="2150" dirty="0"/>
              <a:t>ec2-54-210-86-164.compute-1.amazonaws.com Converging 3 resources</a:t>
            </a:r>
          </a:p>
          <a:p>
            <a:r>
              <a:rPr lang="en-US" sz="2150" dirty="0"/>
              <a:t>ec2-54-210-86-164.compute-1.amazonaws.com Recipe: </a:t>
            </a:r>
            <a:r>
              <a:rPr lang="en-US" sz="2150" dirty="0" err="1" smtClean="0"/>
              <a:t>iis</a:t>
            </a:r>
            <a:r>
              <a:rPr lang="en-US" sz="2150" dirty="0" smtClean="0"/>
              <a:t>-demo:</a:t>
            </a:r>
            <a:r>
              <a:rPr lang="en-US" sz="2150" dirty="0"/>
              <a:t>:server</a:t>
            </a:r>
          </a:p>
          <a:p>
            <a:r>
              <a:rPr lang="en-US" sz="2150" dirty="0"/>
              <a:t>ec2-54-210-192-12.compute-1.amazonaws.com Synchronizing Cookbooks:</a:t>
            </a:r>
          </a:p>
          <a:p>
            <a:r>
              <a:rPr lang="en-US" sz="2150" dirty="0" smtClean="0"/>
              <a:t>ec2-54-210-192-12.compute-1.amazonaws.com   </a:t>
            </a:r>
            <a:r>
              <a:rPr lang="en-US" sz="2150" dirty="0"/>
              <a:t>- </a:t>
            </a:r>
            <a:r>
              <a:rPr lang="en-US" sz="2150" dirty="0" smtClean="0"/>
              <a:t>build-essential</a:t>
            </a:r>
            <a:endParaRPr lang="en-US" sz="2150" dirty="0"/>
          </a:p>
        </p:txBody>
      </p:sp>
      <p:sp>
        <p:nvSpPr>
          <p:cNvPr id="3" name="Title 2"/>
          <p:cNvSpPr>
            <a:spLocks noGrp="1"/>
          </p:cNvSpPr>
          <p:nvPr>
            <p:ph type="title"/>
          </p:nvPr>
        </p:nvSpPr>
        <p:spPr/>
        <p:txBody>
          <a:bodyPr>
            <a:normAutofit fontScale="90000"/>
          </a:bodyPr>
          <a:lstStyle/>
          <a:p>
            <a:r>
              <a:rPr lang="en-US" dirty="0"/>
              <a:t>Lab: </a:t>
            </a:r>
            <a:r>
              <a:rPr lang="en-US" dirty="0" smtClean="0"/>
              <a:t>Converge All the Nodes</a:t>
            </a:r>
            <a:r>
              <a:rPr lang="en-US" dirty="0"/>
              <a:t/>
            </a:r>
            <a:br>
              <a:rPr lang="en-US" dirty="0"/>
            </a:br>
            <a:endParaRPr lang="en-US" dirty="0"/>
          </a:p>
        </p:txBody>
      </p:sp>
      <p:sp>
        <p:nvSpPr>
          <p:cNvPr id="4" name="Text Placeholder 3"/>
          <p:cNvSpPr>
            <a:spLocks noGrp="1"/>
          </p:cNvSpPr>
          <p:nvPr>
            <p:ph type="body" sz="quarter" idx="11"/>
          </p:nvPr>
        </p:nvSpPr>
        <p:spPr/>
        <p:txBody>
          <a:bodyPr/>
          <a:lstStyle/>
          <a:p>
            <a:r>
              <a:rPr lang="en-US" sz="2800" dirty="0" smtClean="0"/>
              <a:t>$ knife </a:t>
            </a:r>
            <a:r>
              <a:rPr lang="en-US" sz="2800" dirty="0" err="1" smtClean="0"/>
              <a:t>winrm</a:t>
            </a:r>
            <a:r>
              <a:rPr lang="en-US" sz="2800" dirty="0" smtClean="0"/>
              <a:t> *:* -x USER -P PWD –a </a:t>
            </a:r>
            <a:r>
              <a:rPr lang="en-US" sz="2800" dirty="0" err="1" smtClean="0"/>
              <a:t>ipaddress</a:t>
            </a:r>
            <a:r>
              <a:rPr lang="en-US" sz="2800" dirty="0" smtClean="0"/>
              <a:t> "chef-client"</a:t>
            </a:r>
            <a:endParaRPr lang="en-US" sz="2800"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31</a:t>
            </a:fld>
            <a:endParaRPr lang="en-US" dirty="0"/>
          </a:p>
        </p:txBody>
      </p:sp>
    </p:spTree>
    <p:extLst>
      <p:ext uri="{BB962C8B-B14F-4D97-AF65-F5344CB8AC3E}">
        <p14:creationId xmlns:p14="http://schemas.microsoft.com/office/powerpoint/2010/main" val="72890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Separating Environments</a:t>
            </a:r>
            <a:endParaRPr lang="en-US" dirty="0"/>
          </a:p>
        </p:txBody>
      </p:sp>
      <p:sp>
        <p:nvSpPr>
          <p:cNvPr id="3" name="Subtitle 2"/>
          <p:cNvSpPr>
            <a:spLocks noGrp="1"/>
          </p:cNvSpPr>
          <p:nvPr>
            <p:ph type="body" sz="quarter" idx="10"/>
          </p:nvPr>
        </p:nvSpPr>
        <p:spPr/>
        <p:txBody>
          <a:bodyPr/>
          <a:lstStyle/>
          <a:p>
            <a:pPr marL="609585" indent="-609585">
              <a:lnSpc>
                <a:spcPct val="120000"/>
              </a:lnSpc>
              <a:buFont typeface="Wingdings" charset="2"/>
              <a:buChar char="q"/>
            </a:pPr>
            <a:r>
              <a:rPr lang="en-US" dirty="0" smtClean="0"/>
              <a:t>Use Search to separate out the environments</a:t>
            </a:r>
          </a:p>
          <a:p>
            <a:pPr marL="609585" indent="-609585">
              <a:lnSpc>
                <a:spcPct val="120000"/>
              </a:lnSpc>
              <a:buFont typeface="Wingdings" charset="2"/>
              <a:buChar char="q"/>
            </a:pPr>
            <a:r>
              <a:rPr lang="en-US" dirty="0" smtClean="0"/>
              <a:t>Update </a:t>
            </a:r>
            <a:r>
              <a:rPr lang="en-US" dirty="0" err="1" smtClean="0"/>
              <a:t>myiis-lb</a:t>
            </a:r>
            <a:r>
              <a:rPr lang="en-US" dirty="0" smtClean="0"/>
              <a:t> cookbook's version number and upload it to Chef Server</a:t>
            </a:r>
          </a:p>
        </p:txBody>
      </p:sp>
      <p:sp>
        <p:nvSpPr>
          <p:cNvPr id="6" name="Footer Placeholder 5"/>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32</a:t>
            </a:fld>
            <a:endParaRPr lang="en-US" dirty="0"/>
          </a:p>
        </p:txBody>
      </p:sp>
    </p:spTree>
    <p:extLst>
      <p:ext uri="{BB962C8B-B14F-4D97-AF65-F5344CB8AC3E}">
        <p14:creationId xmlns:p14="http://schemas.microsoft.com/office/powerpoint/2010/main" val="11243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Expected Situation</a:t>
            </a:r>
            <a:endParaRPr lang="en-US" dirty="0"/>
          </a:p>
        </p:txBody>
      </p:sp>
      <p:sp>
        <p:nvSpPr>
          <p:cNvPr id="3" name="Subtitle 2"/>
          <p:cNvSpPr>
            <a:spLocks noGrp="1"/>
          </p:cNvSpPr>
          <p:nvPr>
            <p:ph type="subTitle" idx="1"/>
          </p:nvPr>
        </p:nvSpPr>
        <p:spPr/>
        <p:txBody>
          <a:bodyPr/>
          <a:lstStyle/>
          <a:p>
            <a:r>
              <a:rPr lang="en-US" dirty="0" smtClean="0"/>
              <a:t>What do we expect to happen when we set a web node to a specific environment?</a:t>
            </a:r>
          </a:p>
          <a:p>
            <a:endParaRPr lang="en-US" dirty="0"/>
          </a:p>
          <a:p>
            <a:endParaRPr lang="en-US" dirty="0"/>
          </a:p>
        </p:txBody>
      </p:sp>
      <p:sp>
        <p:nvSpPr>
          <p:cNvPr id="4" name="Footer Placeholder 3"/>
          <p:cNvSpPr>
            <a:spLocks noGrp="1"/>
          </p:cNvSpPr>
          <p:nvPr>
            <p:ph type="ftr" sz="quarter" idx="15"/>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33</a:t>
            </a:fld>
            <a:endParaRPr lang="en-US" dirty="0"/>
          </a:p>
        </p:txBody>
      </p:sp>
    </p:spTree>
    <p:extLst>
      <p:ext uri="{BB962C8B-B14F-4D97-AF65-F5344CB8AC3E}">
        <p14:creationId xmlns:p14="http://schemas.microsoft.com/office/powerpoint/2010/main" val="3174506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Balancing Nodes</a:t>
            </a:r>
            <a:endParaRPr lang="en-US" dirty="0"/>
          </a:p>
        </p:txBody>
      </p:sp>
      <p:sp>
        <p:nvSpPr>
          <p:cNvPr id="3" name="Subtitle 2"/>
          <p:cNvSpPr>
            <a:spLocks noGrp="1"/>
          </p:cNvSpPr>
          <p:nvPr>
            <p:ph type="subTitle" idx="1"/>
          </p:nvPr>
        </p:nvSpPr>
        <p:spPr>
          <a:xfrm>
            <a:off x="3013753" y="3505071"/>
            <a:ext cx="10974132" cy="3453290"/>
          </a:xfrm>
        </p:spPr>
        <p:txBody>
          <a:bodyPr/>
          <a:lstStyle/>
          <a:p>
            <a:r>
              <a:rPr lang="en-US" dirty="0" smtClean="0"/>
              <a:t>Which cookbook handles balancing the requests between web nodes?</a:t>
            </a:r>
            <a:endParaRPr lang="en-US" dirty="0"/>
          </a:p>
          <a:p>
            <a:endParaRPr lang="en-US" dirty="0" smtClean="0"/>
          </a:p>
          <a:p>
            <a:r>
              <a:rPr lang="en-US" dirty="0" smtClean="0"/>
              <a:t>Which </a:t>
            </a:r>
            <a:r>
              <a:rPr lang="en-US" dirty="0"/>
              <a:t>recipe within that cookbook sets up the request balancing between the two nodes?</a:t>
            </a:r>
          </a:p>
          <a:p>
            <a:endParaRPr lang="en-US" dirty="0"/>
          </a:p>
        </p:txBody>
      </p:sp>
      <p:sp>
        <p:nvSpPr>
          <p:cNvPr id="4" name="Footer Placeholder 3"/>
          <p:cNvSpPr>
            <a:spLocks noGrp="1"/>
          </p:cNvSpPr>
          <p:nvPr>
            <p:ph type="ftr" sz="quarter" idx="15"/>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34</a:t>
            </a:fld>
            <a:endParaRPr lang="en-US" dirty="0"/>
          </a:p>
        </p:txBody>
      </p:sp>
    </p:spTree>
    <p:extLst>
      <p:ext uri="{BB962C8B-B14F-4D97-AF65-F5344CB8AC3E}">
        <p14:creationId xmlns:p14="http://schemas.microsoft.com/office/powerpoint/2010/main" val="843720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Search Criteria</a:t>
            </a:r>
            <a:endParaRPr lang="en-US" dirty="0"/>
          </a:p>
        </p:txBody>
      </p:sp>
      <p:sp>
        <p:nvSpPr>
          <p:cNvPr id="3" name="Subtitle 2"/>
          <p:cNvSpPr>
            <a:spLocks noGrp="1"/>
          </p:cNvSpPr>
          <p:nvPr>
            <p:ph type="subTitle" idx="1"/>
          </p:nvPr>
        </p:nvSpPr>
        <p:spPr/>
        <p:txBody>
          <a:bodyPr/>
          <a:lstStyle/>
          <a:p>
            <a:r>
              <a:rPr lang="en-US" dirty="0" smtClean="0"/>
              <a:t>How are we currently searching for web nodes?</a:t>
            </a:r>
          </a:p>
          <a:p>
            <a:endParaRPr lang="en-US" dirty="0"/>
          </a:p>
          <a:p>
            <a:r>
              <a:rPr lang="en-US" dirty="0"/>
              <a:t>How can we further refine our search results</a:t>
            </a:r>
            <a:r>
              <a:rPr lang="en-US" dirty="0" smtClean="0"/>
              <a:t>?</a:t>
            </a:r>
            <a:endParaRPr lang="en-US" dirty="0"/>
          </a:p>
        </p:txBody>
      </p:sp>
      <p:sp>
        <p:nvSpPr>
          <p:cNvPr id="4" name="Footer Placeholder 3"/>
          <p:cNvSpPr>
            <a:spLocks noGrp="1"/>
          </p:cNvSpPr>
          <p:nvPr>
            <p:ph type="ftr" sz="quarter" idx="15"/>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35</a:t>
            </a:fld>
            <a:endParaRPr lang="en-US" dirty="0"/>
          </a:p>
        </p:txBody>
      </p:sp>
    </p:spTree>
    <p:extLst>
      <p:ext uri="{BB962C8B-B14F-4D97-AF65-F5344CB8AC3E}">
        <p14:creationId xmlns:p14="http://schemas.microsoft.com/office/powerpoint/2010/main" val="521044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Examine the Existing Search Criteria</a:t>
            </a:r>
            <a:endParaRPr lang="en-US" dirty="0"/>
          </a:p>
        </p:txBody>
      </p:sp>
      <p:sp>
        <p:nvSpPr>
          <p:cNvPr id="3" name="Content Placeholder 2"/>
          <p:cNvSpPr>
            <a:spLocks noGrp="1"/>
          </p:cNvSpPr>
          <p:nvPr>
            <p:ph sz="quarter" idx="10"/>
          </p:nvPr>
        </p:nvSpPr>
        <p:spPr/>
        <p:txBody>
          <a:bodyPr>
            <a:normAutofit/>
          </a:bodyPr>
          <a:lstStyle/>
          <a:p>
            <a:r>
              <a:rPr lang="en-US" sz="2400" dirty="0"/>
              <a:t>#</a:t>
            </a:r>
          </a:p>
          <a:p>
            <a:r>
              <a:rPr lang="en-US" sz="2400" dirty="0"/>
              <a:t># Cookbook Name:: </a:t>
            </a:r>
            <a:r>
              <a:rPr lang="en-US" sz="2400" dirty="0" err="1" smtClean="0"/>
              <a:t>myiis-lb</a:t>
            </a:r>
            <a:endParaRPr lang="en-US" sz="2400" dirty="0"/>
          </a:p>
          <a:p>
            <a:r>
              <a:rPr lang="en-US" sz="2400" dirty="0"/>
              <a:t># Recipe:: default</a:t>
            </a:r>
          </a:p>
          <a:p>
            <a:r>
              <a:rPr lang="en-US" sz="2400" dirty="0"/>
              <a:t>#</a:t>
            </a:r>
          </a:p>
          <a:p>
            <a:r>
              <a:rPr lang="en-US" sz="2400" dirty="0"/>
              <a:t># Copyright (c) </a:t>
            </a:r>
            <a:r>
              <a:rPr lang="en-US" sz="2400" dirty="0" smtClean="0"/>
              <a:t>2015 </a:t>
            </a:r>
            <a:r>
              <a:rPr lang="en-US" sz="2400" dirty="0"/>
              <a:t>The Authors, All Rights Reserved.</a:t>
            </a:r>
          </a:p>
          <a:p>
            <a:endParaRPr lang="en-US" sz="2400" dirty="0"/>
          </a:p>
          <a:p>
            <a:r>
              <a:rPr lang="en-US" sz="2400" dirty="0"/>
              <a:t>all_web_nodes = search</a:t>
            </a:r>
            <a:r>
              <a:rPr lang="en-US" sz="2400" dirty="0" smtClean="0"/>
              <a:t>(</a:t>
            </a:r>
            <a:r>
              <a:rPr lang="uk-UA" sz="2400" dirty="0" smtClean="0"/>
              <a:t>'</a:t>
            </a:r>
            <a:r>
              <a:rPr lang="en-US" sz="2400" dirty="0" smtClean="0"/>
              <a:t>node</a:t>
            </a:r>
            <a:r>
              <a:rPr lang="uk-UA" sz="2400" dirty="0" smtClean="0"/>
              <a:t>'</a:t>
            </a:r>
            <a:r>
              <a:rPr lang="en-US" sz="2400" dirty="0" smtClean="0"/>
              <a:t>,</a:t>
            </a:r>
            <a:r>
              <a:rPr lang="uk-UA" sz="2400" dirty="0" smtClean="0"/>
              <a:t>'</a:t>
            </a:r>
            <a:r>
              <a:rPr lang="en-US" sz="2400" dirty="0" err="1" smtClean="0"/>
              <a:t>role:web</a:t>
            </a:r>
            <a:r>
              <a:rPr lang="uk-UA" sz="2400" dirty="0" smtClean="0"/>
              <a:t>'</a:t>
            </a:r>
            <a:r>
              <a:rPr lang="en-US" sz="2400" dirty="0" smtClean="0"/>
              <a:t>)</a:t>
            </a:r>
            <a:endParaRPr lang="en-US" sz="2400" dirty="0"/>
          </a:p>
          <a:p>
            <a:endParaRPr lang="en-US" sz="2400" dirty="0"/>
          </a:p>
          <a:p>
            <a:r>
              <a:rPr lang="en-US" sz="2400" dirty="0"/>
              <a:t>members = []</a:t>
            </a:r>
          </a:p>
          <a:p>
            <a:endParaRPr lang="en-US" sz="2400" dirty="0"/>
          </a:p>
          <a:p>
            <a:r>
              <a:rPr lang="en-US" sz="2400" dirty="0"/>
              <a:t>#...</a:t>
            </a:r>
          </a:p>
          <a:p>
            <a:endParaRPr lang="en-US" sz="2400" dirty="0"/>
          </a:p>
        </p:txBody>
      </p:sp>
      <p:sp>
        <p:nvSpPr>
          <p:cNvPr id="4" name="Text Placeholder 3"/>
          <p:cNvSpPr>
            <a:spLocks noGrp="1"/>
          </p:cNvSpPr>
          <p:nvPr>
            <p:ph type="body" sz="quarter" idx="11"/>
          </p:nvPr>
        </p:nvSpPr>
        <p:spPr/>
        <p:txBody>
          <a:bodyPr>
            <a:normAutofit fontScale="85000" lnSpcReduction="20000"/>
          </a:bodyPr>
          <a:lstStyle/>
          <a:p>
            <a:r>
              <a:rPr lang="en-US" dirty="0" smtClean="0"/>
              <a:t>~\chef-repo\cookbooks\</a:t>
            </a:r>
            <a:r>
              <a:rPr lang="en-US" dirty="0" err="1" smtClean="0"/>
              <a:t>myiis-lb</a:t>
            </a:r>
            <a:r>
              <a:rPr lang="en-US" dirty="0" smtClean="0"/>
              <a:t>\recipes\</a:t>
            </a:r>
            <a:r>
              <a:rPr lang="en-US" dirty="0" err="1" smtClean="0"/>
              <a:t>default.rb</a:t>
            </a:r>
            <a:endParaRPr lang="en-US" dirty="0"/>
          </a:p>
        </p:txBody>
      </p:sp>
      <p:sp>
        <p:nvSpPr>
          <p:cNvPr id="6" name="Text Placeholder 5"/>
          <p:cNvSpPr>
            <a:spLocks noGrp="1"/>
          </p:cNvSpPr>
          <p:nvPr>
            <p:ph type="body" sz="quarter" idx="13"/>
          </p:nvPr>
        </p:nvSpPr>
        <p:spPr>
          <a:xfrm>
            <a:off x="1135042" y="4837447"/>
            <a:ext cx="14404273" cy="626533"/>
          </a:xfrm>
          <a:solidFill>
            <a:schemeClr val="accent1">
              <a:alpha val="25000"/>
            </a:schemeClr>
          </a:solidFill>
          <a:ln>
            <a:noFill/>
          </a:ln>
        </p:spPr>
        <p:txBody>
          <a:bodyPr/>
          <a:lstStyle/>
          <a:p>
            <a:r>
              <a:rPr lang="en-US" dirty="0">
                <a:solidFill>
                  <a:schemeClr val="tx1"/>
                </a:solidFill>
              </a:rPr>
              <a:t>-</a:t>
            </a:r>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36</a:t>
            </a:fld>
            <a:endParaRPr lang="en-US" dirty="0"/>
          </a:p>
        </p:txBody>
      </p:sp>
    </p:spTree>
    <p:extLst>
      <p:ext uri="{BB962C8B-B14F-4D97-AF65-F5344CB8AC3E}">
        <p14:creationId xmlns:p14="http://schemas.microsoft.com/office/powerpoint/2010/main" val="23680568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GE: Modify the </a:t>
            </a:r>
            <a:r>
              <a:rPr lang="en-US" dirty="0" err="1" smtClean="0"/>
              <a:t>myiis-lb</a:t>
            </a:r>
            <a:r>
              <a:rPr lang="en-US" dirty="0" smtClean="0"/>
              <a:t> Default Recipe</a:t>
            </a:r>
            <a:endParaRPr lang="en-US" dirty="0"/>
          </a:p>
        </p:txBody>
      </p:sp>
      <p:sp>
        <p:nvSpPr>
          <p:cNvPr id="3" name="Content Placeholder 2"/>
          <p:cNvSpPr>
            <a:spLocks noGrp="1"/>
          </p:cNvSpPr>
          <p:nvPr>
            <p:ph sz="quarter" idx="10"/>
          </p:nvPr>
        </p:nvSpPr>
        <p:spPr/>
        <p:txBody>
          <a:bodyPr>
            <a:normAutofit/>
          </a:bodyPr>
          <a:lstStyle/>
          <a:p>
            <a:r>
              <a:rPr lang="en-US" sz="2000" dirty="0"/>
              <a:t>#</a:t>
            </a:r>
          </a:p>
          <a:p>
            <a:r>
              <a:rPr lang="en-US" sz="2000" dirty="0"/>
              <a:t># Cookbook Name:: </a:t>
            </a:r>
            <a:r>
              <a:rPr lang="en-US" sz="2000" dirty="0" err="1" smtClean="0"/>
              <a:t>myiis-lb</a:t>
            </a:r>
            <a:endParaRPr lang="en-US" sz="2000" dirty="0"/>
          </a:p>
          <a:p>
            <a:r>
              <a:rPr lang="en-US" sz="2000" dirty="0"/>
              <a:t># Recipe:: default</a:t>
            </a:r>
          </a:p>
          <a:p>
            <a:r>
              <a:rPr lang="en-US" sz="2000" dirty="0"/>
              <a:t>#</a:t>
            </a:r>
          </a:p>
          <a:p>
            <a:r>
              <a:rPr lang="en-US" sz="2000" dirty="0"/>
              <a:t># Copyright (c) </a:t>
            </a:r>
            <a:r>
              <a:rPr lang="en-US" sz="2000" dirty="0" smtClean="0"/>
              <a:t>2015 </a:t>
            </a:r>
            <a:r>
              <a:rPr lang="en-US" sz="2000" dirty="0"/>
              <a:t>The Authors, All Rights Reserved.</a:t>
            </a:r>
          </a:p>
          <a:p>
            <a:endParaRPr lang="en-US" sz="2000" dirty="0"/>
          </a:p>
          <a:p>
            <a:r>
              <a:rPr lang="en-US" sz="2000" dirty="0"/>
              <a:t>all_web_nodes = search('</a:t>
            </a:r>
            <a:r>
              <a:rPr lang="en-US" sz="2000" dirty="0" err="1"/>
              <a:t>node',"role:web</a:t>
            </a:r>
            <a:r>
              <a:rPr lang="en-US" sz="2000" dirty="0"/>
              <a:t> AND chef_environment:#{node.chef_environment</a:t>
            </a:r>
            <a:r>
              <a:rPr lang="en-US" sz="2000" dirty="0" smtClean="0"/>
              <a:t>}")</a:t>
            </a:r>
          </a:p>
          <a:p>
            <a:endParaRPr lang="en-US" sz="2000" dirty="0" smtClean="0"/>
          </a:p>
          <a:p>
            <a:r>
              <a:rPr lang="en-US" sz="2000" dirty="0" smtClean="0"/>
              <a:t>members </a:t>
            </a:r>
            <a:r>
              <a:rPr lang="en-US" sz="2000" dirty="0"/>
              <a:t>= []</a:t>
            </a:r>
          </a:p>
          <a:p>
            <a:endParaRPr lang="en-US" sz="2000" dirty="0"/>
          </a:p>
          <a:p>
            <a:r>
              <a:rPr lang="en-US" sz="2000" dirty="0"/>
              <a:t>#...</a:t>
            </a:r>
          </a:p>
          <a:p>
            <a:endParaRPr lang="en-US" sz="2000" dirty="0"/>
          </a:p>
        </p:txBody>
      </p:sp>
      <p:sp>
        <p:nvSpPr>
          <p:cNvPr id="4" name="Text Placeholder 3"/>
          <p:cNvSpPr>
            <a:spLocks noGrp="1"/>
          </p:cNvSpPr>
          <p:nvPr>
            <p:ph type="body" sz="quarter" idx="11"/>
          </p:nvPr>
        </p:nvSpPr>
        <p:spPr/>
        <p:txBody>
          <a:bodyPr>
            <a:normAutofit fontScale="85000" lnSpcReduction="20000"/>
          </a:bodyPr>
          <a:lstStyle/>
          <a:p>
            <a:r>
              <a:rPr lang="en-US" dirty="0"/>
              <a:t>~\chef-repo\cookbooks\</a:t>
            </a:r>
            <a:r>
              <a:rPr lang="en-US" dirty="0" err="1"/>
              <a:t>myiis-lb</a:t>
            </a:r>
            <a:r>
              <a:rPr lang="en-US" dirty="0"/>
              <a:t>\recipes\</a:t>
            </a:r>
            <a:r>
              <a:rPr lang="en-US" dirty="0" err="1"/>
              <a:t>default.rb</a:t>
            </a:r>
            <a:endParaRPr lang="en-US" dirty="0"/>
          </a:p>
        </p:txBody>
      </p:sp>
      <p:sp>
        <p:nvSpPr>
          <p:cNvPr id="6" name="Text Placeholder 5"/>
          <p:cNvSpPr>
            <a:spLocks noGrp="1"/>
          </p:cNvSpPr>
          <p:nvPr>
            <p:ph type="body" sz="quarter" idx="13"/>
          </p:nvPr>
        </p:nvSpPr>
        <p:spPr>
          <a:xfrm>
            <a:off x="1139359" y="4510843"/>
            <a:ext cx="14404273" cy="626533"/>
          </a:xfrm>
        </p:spPr>
        <p:txBody>
          <a:bodyPr/>
          <a:lstStyle/>
          <a:p>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37</a:t>
            </a:fld>
            <a:endParaRPr lang="en-US" dirty="0"/>
          </a:p>
        </p:txBody>
      </p:sp>
    </p:spTree>
    <p:extLst>
      <p:ext uri="{BB962C8B-B14F-4D97-AF65-F5344CB8AC3E}">
        <p14:creationId xmlns:p14="http://schemas.microsoft.com/office/powerpoint/2010/main" val="1938351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Separating Environments</a:t>
            </a:r>
            <a:endParaRPr lang="en-US" dirty="0"/>
          </a:p>
        </p:txBody>
      </p:sp>
      <p:sp>
        <p:nvSpPr>
          <p:cNvPr id="3" name="Subtitle 2"/>
          <p:cNvSpPr>
            <a:spLocks noGrp="1"/>
          </p:cNvSpPr>
          <p:nvPr>
            <p:ph type="body" sz="quarter" idx="10"/>
          </p:nvPr>
        </p:nvSpPr>
        <p:spPr/>
        <p:txBody>
          <a:bodyPr/>
          <a:lstStyle/>
          <a:p>
            <a:pPr marL="609585" indent="-609585">
              <a:lnSpc>
                <a:spcPct val="120000"/>
              </a:lnSpc>
              <a:buFont typeface="Wingdings" charset="2"/>
              <a:buChar char="ü"/>
            </a:pPr>
            <a:r>
              <a:rPr lang="en-US" dirty="0" smtClean="0"/>
              <a:t>Use Search to separate out the environments</a:t>
            </a:r>
          </a:p>
          <a:p>
            <a:pPr marL="609585" indent="-609585">
              <a:lnSpc>
                <a:spcPct val="120000"/>
              </a:lnSpc>
              <a:buFont typeface="Wingdings" charset="2"/>
              <a:buChar char="q"/>
            </a:pPr>
            <a:r>
              <a:rPr lang="en-US" dirty="0"/>
              <a:t>Update </a:t>
            </a:r>
            <a:r>
              <a:rPr lang="en-US" dirty="0" err="1"/>
              <a:t>myiis-lb</a:t>
            </a:r>
            <a:r>
              <a:rPr lang="en-US" dirty="0"/>
              <a:t> cookbook's version number and upload it to Chef Server</a:t>
            </a:r>
          </a:p>
        </p:txBody>
      </p:sp>
      <p:sp>
        <p:nvSpPr>
          <p:cNvPr id="6" name="Footer Placeholder 5"/>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38</a:t>
            </a:fld>
            <a:endParaRPr lang="en-US" dirty="0"/>
          </a:p>
        </p:txBody>
      </p:sp>
    </p:spTree>
    <p:extLst>
      <p:ext uri="{BB962C8B-B14F-4D97-AF65-F5344CB8AC3E}">
        <p14:creationId xmlns:p14="http://schemas.microsoft.com/office/powerpoint/2010/main" val="1171496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Version the </a:t>
            </a:r>
            <a:r>
              <a:rPr lang="en-US" dirty="0" err="1" smtClean="0"/>
              <a:t>myiis-lb</a:t>
            </a:r>
            <a:r>
              <a:rPr lang="en-US" dirty="0" smtClean="0"/>
              <a:t> metadata.rb</a:t>
            </a:r>
            <a:endParaRPr lang="en-US" dirty="0"/>
          </a:p>
        </p:txBody>
      </p:sp>
      <p:sp>
        <p:nvSpPr>
          <p:cNvPr id="3" name="Content Placeholder 2"/>
          <p:cNvSpPr>
            <a:spLocks noGrp="1"/>
          </p:cNvSpPr>
          <p:nvPr>
            <p:ph sz="quarter" idx="10"/>
          </p:nvPr>
        </p:nvSpPr>
        <p:spPr/>
        <p:txBody>
          <a:bodyPr/>
          <a:lstStyle/>
          <a:p>
            <a:r>
              <a:rPr lang="en-US" dirty="0" smtClean="0"/>
              <a:t>name             '</a:t>
            </a:r>
            <a:r>
              <a:rPr lang="en-US" dirty="0" err="1" smtClean="0"/>
              <a:t>myiis-lb</a:t>
            </a:r>
            <a:r>
              <a:rPr lang="en-US" dirty="0" smtClean="0"/>
              <a:t>'</a:t>
            </a:r>
            <a:endParaRPr lang="en-US" dirty="0"/>
          </a:p>
          <a:p>
            <a:r>
              <a:rPr lang="en-US" dirty="0" smtClean="0"/>
              <a:t>maintainer       </a:t>
            </a:r>
            <a:r>
              <a:rPr lang="en-US" dirty="0"/>
              <a:t>'The Authors'</a:t>
            </a:r>
          </a:p>
          <a:p>
            <a:r>
              <a:rPr lang="en-US" dirty="0"/>
              <a:t>maintainer_email 'you@example.com'</a:t>
            </a:r>
          </a:p>
          <a:p>
            <a:r>
              <a:rPr lang="en-US" dirty="0" smtClean="0"/>
              <a:t>license          'all_rights</a:t>
            </a:r>
            <a:r>
              <a:rPr lang="en-US" dirty="0"/>
              <a:t>'</a:t>
            </a:r>
          </a:p>
          <a:p>
            <a:r>
              <a:rPr lang="en-US" dirty="0" smtClean="0"/>
              <a:t>description      'Installs/Configures </a:t>
            </a:r>
            <a:r>
              <a:rPr lang="en-US" dirty="0" err="1" smtClean="0"/>
              <a:t>myiis-lb</a:t>
            </a:r>
            <a:r>
              <a:rPr lang="en-US" dirty="0" smtClean="0"/>
              <a:t>'</a:t>
            </a:r>
            <a:endParaRPr lang="en-US" dirty="0"/>
          </a:p>
          <a:p>
            <a:r>
              <a:rPr lang="en-US" dirty="0"/>
              <a:t>long_description 'Installs/Configures </a:t>
            </a:r>
            <a:r>
              <a:rPr lang="en-US" dirty="0" err="1" smtClean="0"/>
              <a:t>myiis-lb</a:t>
            </a:r>
            <a:r>
              <a:rPr lang="en-US" dirty="0" smtClean="0"/>
              <a:t>'</a:t>
            </a:r>
            <a:endParaRPr lang="en-US" dirty="0"/>
          </a:p>
          <a:p>
            <a:r>
              <a:rPr lang="en-US" dirty="0" smtClean="0"/>
              <a:t>version          '1.0.1</a:t>
            </a:r>
            <a:r>
              <a:rPr lang="en-US" dirty="0"/>
              <a:t>'</a:t>
            </a:r>
          </a:p>
          <a:p>
            <a:endParaRPr lang="en-US" dirty="0"/>
          </a:p>
          <a:p>
            <a:r>
              <a:rPr lang="en-US" dirty="0"/>
              <a:t>depends </a:t>
            </a:r>
            <a:r>
              <a:rPr lang="en-US" dirty="0" smtClean="0"/>
              <a:t>'</a:t>
            </a:r>
            <a:r>
              <a:rPr lang="en-US" dirty="0" err="1" smtClean="0"/>
              <a:t>iis-lb</a:t>
            </a:r>
            <a:r>
              <a:rPr lang="en-US" dirty="0" smtClean="0"/>
              <a:t>'</a:t>
            </a:r>
            <a:endParaRPr lang="en-US" dirty="0"/>
          </a:p>
        </p:txBody>
      </p:sp>
      <p:sp>
        <p:nvSpPr>
          <p:cNvPr id="4" name="Text Placeholder 3"/>
          <p:cNvSpPr>
            <a:spLocks noGrp="1"/>
          </p:cNvSpPr>
          <p:nvPr>
            <p:ph type="body" sz="quarter" idx="11"/>
          </p:nvPr>
        </p:nvSpPr>
        <p:spPr/>
        <p:txBody>
          <a:bodyPr>
            <a:normAutofit fontScale="85000" lnSpcReduction="20000"/>
          </a:bodyPr>
          <a:lstStyle/>
          <a:p>
            <a:r>
              <a:rPr lang="en-US" dirty="0" smtClean="0"/>
              <a:t>~/chef-repo/cookbooks/</a:t>
            </a:r>
            <a:r>
              <a:rPr lang="en-US" dirty="0" err="1" smtClean="0"/>
              <a:t>myiis-lb</a:t>
            </a:r>
            <a:r>
              <a:rPr lang="en-US" dirty="0" smtClean="0"/>
              <a:t>/metadata.rb</a:t>
            </a:r>
            <a:endParaRPr lang="en-US" dirty="0"/>
          </a:p>
        </p:txBody>
      </p:sp>
      <p:sp>
        <p:nvSpPr>
          <p:cNvPr id="6" name="Text Placeholder 5"/>
          <p:cNvSpPr>
            <a:spLocks noGrp="1"/>
          </p:cNvSpPr>
          <p:nvPr>
            <p:ph type="body" sz="quarter" idx="13"/>
          </p:nvPr>
        </p:nvSpPr>
        <p:spPr>
          <a:xfrm>
            <a:off x="1099013" y="6188444"/>
            <a:ext cx="14404273" cy="626533"/>
          </a:xfrm>
        </p:spPr>
        <p:txBody>
          <a:bodyPr/>
          <a:lstStyle/>
          <a:p>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39</a:t>
            </a:fld>
            <a:endParaRPr lang="en-US" dirty="0"/>
          </a:p>
        </p:txBody>
      </p:sp>
    </p:spTree>
    <p:extLst>
      <p:ext uri="{BB962C8B-B14F-4D97-AF65-F5344CB8AC3E}">
        <p14:creationId xmlns:p14="http://schemas.microsoft.com/office/powerpoint/2010/main" val="33603742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Environments</a:t>
            </a:r>
            <a:endParaRPr lang="en-US" dirty="0"/>
          </a:p>
        </p:txBody>
      </p:sp>
      <p:sp>
        <p:nvSpPr>
          <p:cNvPr id="4" name="Slide Number Placeholder 3"/>
          <p:cNvSpPr>
            <a:spLocks noGrp="1"/>
          </p:cNvSpPr>
          <p:nvPr>
            <p:ph type="sldNum" sz="quarter" idx="11"/>
          </p:nvPr>
        </p:nvSpPr>
        <p:spPr>
          <a:xfrm>
            <a:off x="6299200" y="8579662"/>
            <a:ext cx="3657600" cy="486833"/>
          </a:xfrm>
        </p:spPr>
        <p:txBody>
          <a:bodyPr/>
          <a:lstStyle/>
          <a:p>
            <a:fld id="{D3C6E21F-9381-4880-84FB-1E73165A9E9D}" type="slidenum">
              <a:rPr lang="en-US" smtClean="0"/>
              <a:pPr/>
              <a:t>4</a:t>
            </a:fld>
            <a:endParaRPr lang="en-US" dirty="0"/>
          </a:p>
        </p:txBody>
      </p:sp>
      <p:sp>
        <p:nvSpPr>
          <p:cNvPr id="22" name="Footer Placeholder 21"/>
          <p:cNvSpPr>
            <a:spLocks noGrp="1"/>
          </p:cNvSpPr>
          <p:nvPr>
            <p:ph type="ftr" sz="quarter" idx="10"/>
          </p:nvPr>
        </p:nvSpPr>
        <p:spPr>
          <a:xfrm>
            <a:off x="324400" y="8579607"/>
            <a:ext cx="5681953" cy="507556"/>
          </a:xfrm>
        </p:spPr>
        <p:txBody>
          <a:bodyPr/>
          <a:lstStyle/>
          <a:p>
            <a:pPr algn="l"/>
            <a:r>
              <a:rPr lang="en-US" dirty="0" smtClean="0">
                <a:solidFill>
                  <a:srgbClr val="7D868C"/>
                </a:solidFill>
              </a:rPr>
              <a:t>©2015 Chef Software Inc</a:t>
            </a:r>
            <a:r>
              <a:rPr lang="en-US" dirty="0" smtClean="0"/>
              <a:t>.</a:t>
            </a:r>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02485" y="3542011"/>
            <a:ext cx="1636811" cy="1745180"/>
          </a:xfrm>
          <a:prstGeom prst="rect">
            <a:avLst/>
          </a:prstGeom>
        </p:spPr>
      </p:pic>
      <p:cxnSp>
        <p:nvCxnSpPr>
          <p:cNvPr id="8" name="Straight Connector 7"/>
          <p:cNvCxnSpPr/>
          <p:nvPr/>
        </p:nvCxnSpPr>
        <p:spPr>
          <a:xfrm flipH="1">
            <a:off x="9330808" y="2562319"/>
            <a:ext cx="2101180" cy="1367655"/>
          </a:xfrm>
          <a:prstGeom prst="line">
            <a:avLst/>
          </a:prstGeom>
          <a:ln w="6350">
            <a:solidFill>
              <a:schemeClr val="accent1"/>
            </a:solidFill>
          </a:ln>
        </p:spPr>
        <p:style>
          <a:lnRef idx="3">
            <a:schemeClr val="accent1"/>
          </a:lnRef>
          <a:fillRef idx="0">
            <a:schemeClr val="accent1"/>
          </a:fillRef>
          <a:effectRef idx="2">
            <a:schemeClr val="accent1"/>
          </a:effectRef>
          <a:fontRef idx="minor">
            <a:schemeClr val="tx1"/>
          </a:fontRef>
        </p:style>
      </p:cxnSp>
      <p:cxnSp>
        <p:nvCxnSpPr>
          <p:cNvPr id="9" name="Straight Connector 8"/>
          <p:cNvCxnSpPr/>
          <p:nvPr/>
        </p:nvCxnSpPr>
        <p:spPr>
          <a:xfrm flipH="1" flipV="1">
            <a:off x="9330807" y="4580995"/>
            <a:ext cx="2101181" cy="1474103"/>
          </a:xfrm>
          <a:prstGeom prst="line">
            <a:avLst/>
          </a:prstGeom>
          <a:ln w="6350">
            <a:solidFill>
              <a:schemeClr val="accent1"/>
            </a:solidFill>
          </a:ln>
        </p:spPr>
        <p:style>
          <a:lnRef idx="3">
            <a:schemeClr val="accent1"/>
          </a:lnRef>
          <a:fillRef idx="0">
            <a:schemeClr val="accent1"/>
          </a:fillRef>
          <a:effectRef idx="2">
            <a:schemeClr val="accent1"/>
          </a:effectRef>
          <a:fontRef idx="minor">
            <a:schemeClr val="tx1"/>
          </a:fontRef>
        </p:style>
      </p:cxnSp>
      <p:graphicFrame>
        <p:nvGraphicFramePr>
          <p:cNvPr id="10" name="Table 9"/>
          <p:cNvGraphicFramePr>
            <a:graphicFrameLocks noGrp="1"/>
          </p:cNvGraphicFramePr>
          <p:nvPr>
            <p:extLst>
              <p:ext uri="{D42A27DB-BD31-4B8C-83A1-F6EECF244321}">
                <p14:modId xmlns:p14="http://schemas.microsoft.com/office/powerpoint/2010/main" val="3196952302"/>
              </p:ext>
            </p:extLst>
          </p:nvPr>
        </p:nvGraphicFramePr>
        <p:xfrm>
          <a:off x="11407727" y="2562319"/>
          <a:ext cx="3332188" cy="3492779"/>
        </p:xfrm>
        <a:graphic>
          <a:graphicData uri="http://schemas.openxmlformats.org/drawingml/2006/table">
            <a:tbl>
              <a:tblPr firstRow="1" bandRow="1">
                <a:tableStyleId>{5940675A-B579-460E-94D1-54222C63F5DA}</a:tableStyleId>
              </a:tblPr>
              <a:tblGrid>
                <a:gridCol w="3332188"/>
              </a:tblGrid>
              <a:tr h="3492779">
                <a:tc>
                  <a:txBody>
                    <a:bodyPr/>
                    <a:lstStyle/>
                    <a:p>
                      <a:pPr algn="ctr"/>
                      <a:r>
                        <a:rPr lang="en-US" b="1" dirty="0" smtClean="0"/>
                        <a:t>Web Nodes</a:t>
                      </a:r>
                    </a:p>
                    <a:p>
                      <a:pPr algn="ctr"/>
                      <a:endParaRPr lang="en-US" dirty="0" smtClean="0"/>
                    </a:p>
                    <a:p>
                      <a:pPr algn="l"/>
                      <a:r>
                        <a:rPr lang="en-US" dirty="0" smtClean="0"/>
                        <a:t>Node 1 </a:t>
                      </a:r>
                    </a:p>
                    <a:p>
                      <a:pPr algn="l"/>
                      <a:endParaRPr lang="en-US" dirty="0" smtClean="0"/>
                    </a:p>
                    <a:p>
                      <a:pPr algn="l"/>
                      <a:r>
                        <a:rPr lang="en-US" dirty="0" smtClean="0"/>
                        <a:t>Node 3</a:t>
                      </a:r>
                    </a:p>
                    <a:p>
                      <a:pPr algn="l"/>
                      <a:endParaRPr lang="en-US" dirty="0" smtClean="0"/>
                    </a:p>
                    <a:p>
                      <a:pPr algn="l"/>
                      <a:r>
                        <a:rPr lang="en-US" dirty="0" smtClean="0"/>
                        <a:t>Node 8</a:t>
                      </a:r>
                      <a:endParaRPr lang="en-US" b="0" dirty="0"/>
                    </a:p>
                  </a:txBody>
                  <a:tcPr/>
                </a:tc>
              </a:tr>
            </a:tbl>
          </a:graphicData>
        </a:graphic>
      </p:graphicFrame>
      <p:sp>
        <p:nvSpPr>
          <p:cNvPr id="11" name="Right Brace 10"/>
          <p:cNvSpPr/>
          <p:nvPr/>
        </p:nvSpPr>
        <p:spPr>
          <a:xfrm>
            <a:off x="12528214" y="3310821"/>
            <a:ext cx="527955" cy="1184474"/>
          </a:xfrm>
          <a:prstGeom prst="rightBrace">
            <a:avLst/>
          </a:prstGeom>
          <a:ln w="6350">
            <a:solidFill>
              <a:schemeClr val="accent1"/>
            </a:solidFill>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dirty="0"/>
          </a:p>
        </p:txBody>
      </p:sp>
      <p:cxnSp>
        <p:nvCxnSpPr>
          <p:cNvPr id="12" name="Straight Connector 11"/>
          <p:cNvCxnSpPr/>
          <p:nvPr/>
        </p:nvCxnSpPr>
        <p:spPr>
          <a:xfrm flipH="1" flipV="1">
            <a:off x="12522513" y="5061624"/>
            <a:ext cx="547925" cy="261376"/>
          </a:xfrm>
          <a:prstGeom prst="line">
            <a:avLst/>
          </a:prstGeom>
          <a:ln w="6350">
            <a:solidFill>
              <a:schemeClr val="accent1"/>
            </a:solidFill>
          </a:ln>
        </p:spPr>
        <p:style>
          <a:lnRef idx="3">
            <a:schemeClr val="accent1"/>
          </a:lnRef>
          <a:fillRef idx="0">
            <a:schemeClr val="accent1"/>
          </a:fillRef>
          <a:effectRef idx="2">
            <a:schemeClr val="accent1"/>
          </a:effectRef>
          <a:fontRef idx="minor">
            <a:schemeClr val="tx1"/>
          </a:fontRef>
        </p:style>
      </p:cxnSp>
      <p:sp>
        <p:nvSpPr>
          <p:cNvPr id="13" name="TextBox 12"/>
          <p:cNvSpPr txBox="1"/>
          <p:nvPr/>
        </p:nvSpPr>
        <p:spPr bwMode="white">
          <a:xfrm>
            <a:off x="13170321" y="3681860"/>
            <a:ext cx="1569594" cy="442394"/>
          </a:xfrm>
          <a:prstGeom prst="rect">
            <a:avLst/>
          </a:prstGeom>
        </p:spPr>
        <p:txBody>
          <a:bodyPr vert="horz" wrap="square" lIns="91440" tIns="91440" rIns="91440" bIns="91440" rtlCol="0">
            <a:noAutofit/>
          </a:bodyPr>
          <a:lstStyle/>
          <a:p>
            <a:r>
              <a:rPr lang="en-US" sz="1800" dirty="0" smtClean="0"/>
              <a:t>Production</a:t>
            </a:r>
          </a:p>
        </p:txBody>
      </p:sp>
      <p:sp>
        <p:nvSpPr>
          <p:cNvPr id="14" name="TextBox 13"/>
          <p:cNvSpPr txBox="1"/>
          <p:nvPr/>
        </p:nvSpPr>
        <p:spPr bwMode="white">
          <a:xfrm>
            <a:off x="13165761" y="5051855"/>
            <a:ext cx="1645499" cy="466365"/>
          </a:xfrm>
          <a:prstGeom prst="rect">
            <a:avLst/>
          </a:prstGeom>
        </p:spPr>
        <p:txBody>
          <a:bodyPr vert="horz" wrap="square" lIns="91440" tIns="91440" rIns="91440" bIns="91440" rtlCol="0">
            <a:normAutofit/>
          </a:bodyPr>
          <a:lstStyle/>
          <a:p>
            <a:r>
              <a:rPr lang="en-US" sz="1800" dirty="0" smtClean="0"/>
              <a:t>Acceptance</a:t>
            </a:r>
          </a:p>
        </p:txBody>
      </p:sp>
      <p:sp>
        <p:nvSpPr>
          <p:cNvPr id="15" name="TextBox 14"/>
          <p:cNvSpPr txBox="1"/>
          <p:nvPr/>
        </p:nvSpPr>
        <p:spPr bwMode="white">
          <a:xfrm>
            <a:off x="741990" y="3339362"/>
            <a:ext cx="6221300" cy="3867380"/>
          </a:xfrm>
          <a:prstGeom prst="rect">
            <a:avLst/>
          </a:prstGeom>
        </p:spPr>
        <p:txBody>
          <a:bodyPr vert="horz" wrap="square" lIns="91440" tIns="91440" rIns="91440" bIns="91440" rtlCol="0">
            <a:normAutofit/>
          </a:bodyPr>
          <a:lstStyle/>
          <a:p>
            <a:r>
              <a:rPr lang="en-US" sz="3600" dirty="0" smtClean="0"/>
              <a:t>Environments can define different functions of nodes that live on the same system.</a:t>
            </a:r>
          </a:p>
        </p:txBody>
      </p:sp>
      <p:pic>
        <p:nvPicPr>
          <p:cNvPr id="3" name="Picture 2"/>
          <p:cNvPicPr>
            <a:picLocks noChangeAspect="1"/>
          </p:cNvPicPr>
          <p:nvPr/>
        </p:nvPicPr>
        <p:blipFill>
          <a:blip r:embed="rId4"/>
          <a:stretch>
            <a:fillRect/>
          </a:stretch>
        </p:blipFill>
        <p:spPr>
          <a:xfrm>
            <a:off x="11407727" y="2615025"/>
            <a:ext cx="3332188" cy="3487173"/>
          </a:xfrm>
          <a:prstGeom prst="rect">
            <a:avLst/>
          </a:prstGeom>
        </p:spPr>
      </p:pic>
    </p:spTree>
    <p:extLst>
      <p:ext uri="{BB962C8B-B14F-4D97-AF65-F5344CB8AC3E}">
        <p14:creationId xmlns:p14="http://schemas.microsoft.com/office/powerpoint/2010/main" val="3457840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812921"/>
            <a:ext cx="14423693" cy="5058870"/>
          </a:xfrm>
        </p:spPr>
        <p:txBody>
          <a:bodyPr/>
          <a:lstStyle/>
          <a:p>
            <a:r>
              <a:rPr lang="en-US" dirty="0" smtClean="0"/>
              <a:t>Resolving </a:t>
            </a:r>
            <a:r>
              <a:rPr lang="en-US" dirty="0"/>
              <a:t>cookbook dependencies...</a:t>
            </a:r>
          </a:p>
          <a:p>
            <a:r>
              <a:rPr lang="en-US" dirty="0"/>
              <a:t>Fetching </a:t>
            </a:r>
            <a:r>
              <a:rPr lang="en-US" dirty="0" smtClean="0"/>
              <a:t>'</a:t>
            </a:r>
            <a:r>
              <a:rPr lang="en-US" dirty="0" err="1" smtClean="0"/>
              <a:t>myiis-lb</a:t>
            </a:r>
            <a:r>
              <a:rPr lang="en-US" dirty="0" smtClean="0"/>
              <a:t>' </a:t>
            </a:r>
            <a:r>
              <a:rPr lang="en-US" dirty="0"/>
              <a:t>from source at .</a:t>
            </a:r>
          </a:p>
          <a:p>
            <a:r>
              <a:rPr lang="en-US" dirty="0"/>
              <a:t>Fetching cookbook index from https://supermarket.chef.io...</a:t>
            </a:r>
          </a:p>
          <a:p>
            <a:r>
              <a:rPr lang="en-US" dirty="0"/>
              <a:t>Using build-essential (2.2.3)</a:t>
            </a:r>
          </a:p>
          <a:p>
            <a:r>
              <a:rPr lang="en-US" dirty="0"/>
              <a:t>Installing </a:t>
            </a:r>
            <a:r>
              <a:rPr lang="en-US" dirty="0" err="1" smtClean="0"/>
              <a:t>iis-lb</a:t>
            </a:r>
            <a:r>
              <a:rPr lang="en-US" dirty="0" smtClean="0"/>
              <a:t> </a:t>
            </a:r>
            <a:r>
              <a:rPr lang="en-US" dirty="0"/>
              <a:t>(1.6.6)</a:t>
            </a:r>
          </a:p>
          <a:p>
            <a:r>
              <a:rPr lang="en-US" dirty="0"/>
              <a:t>Using cpu (0.2.0)</a:t>
            </a:r>
          </a:p>
          <a:p>
            <a:r>
              <a:rPr lang="en-US" dirty="0"/>
              <a:t>Using </a:t>
            </a:r>
            <a:r>
              <a:rPr lang="en-US" dirty="0" err="1" smtClean="0"/>
              <a:t>myiis-lb</a:t>
            </a:r>
            <a:r>
              <a:rPr lang="en-US" dirty="0" smtClean="0"/>
              <a:t> (</a:t>
            </a:r>
            <a:r>
              <a:rPr lang="en-US" dirty="0"/>
              <a:t>1</a:t>
            </a:r>
            <a:r>
              <a:rPr lang="en-US" dirty="0" smtClean="0"/>
              <a:t>.0.1</a:t>
            </a:r>
            <a:r>
              <a:rPr lang="en-US" dirty="0"/>
              <a:t>) from source at .</a:t>
            </a:r>
          </a:p>
        </p:txBody>
      </p:sp>
      <p:sp>
        <p:nvSpPr>
          <p:cNvPr id="3" name="Title 2"/>
          <p:cNvSpPr>
            <a:spLocks noGrp="1"/>
          </p:cNvSpPr>
          <p:nvPr>
            <p:ph type="title"/>
          </p:nvPr>
        </p:nvSpPr>
        <p:spPr/>
        <p:txBody>
          <a:bodyPr/>
          <a:lstStyle/>
          <a:p>
            <a:r>
              <a:rPr lang="en-US" dirty="0"/>
              <a:t>GE</a:t>
            </a:r>
            <a:r>
              <a:rPr lang="en-US" dirty="0" smtClean="0"/>
              <a:t>: Run 'berks install'</a:t>
            </a:r>
            <a:endParaRPr lang="en-US" dirty="0"/>
          </a:p>
        </p:txBody>
      </p:sp>
      <p:sp>
        <p:nvSpPr>
          <p:cNvPr id="4" name="Text Placeholder 3"/>
          <p:cNvSpPr>
            <a:spLocks noGrp="1"/>
          </p:cNvSpPr>
          <p:nvPr>
            <p:ph type="body" sz="quarter" idx="11"/>
          </p:nvPr>
        </p:nvSpPr>
        <p:spPr>
          <a:xfrm>
            <a:off x="1121104" y="1337148"/>
            <a:ext cx="14422528" cy="1286781"/>
          </a:xfrm>
        </p:spPr>
        <p:txBody>
          <a:bodyPr/>
          <a:lstStyle/>
          <a:p>
            <a:endParaRPr lang="en-US" dirty="0" smtClean="0"/>
          </a:p>
          <a:p>
            <a:r>
              <a:rPr lang="en-US" dirty="0" smtClean="0"/>
              <a:t>$ </a:t>
            </a:r>
            <a:r>
              <a:rPr lang="en-US" dirty="0"/>
              <a:t>cd </a:t>
            </a:r>
            <a:r>
              <a:rPr lang="en-US" dirty="0" smtClean="0"/>
              <a:t>~\cookbooks\</a:t>
            </a:r>
            <a:r>
              <a:rPr lang="en-US" dirty="0" err="1" smtClean="0"/>
              <a:t>myiis-lb</a:t>
            </a:r>
            <a:endParaRPr lang="en-US" dirty="0" smtClean="0"/>
          </a:p>
          <a:p>
            <a:r>
              <a:rPr lang="en-US" dirty="0" smtClean="0"/>
              <a:t>$ berks install</a:t>
            </a:r>
          </a:p>
          <a:p>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40</a:t>
            </a:fld>
            <a:endParaRPr lang="en-US" dirty="0"/>
          </a:p>
        </p:txBody>
      </p:sp>
    </p:spTree>
    <p:extLst>
      <p:ext uri="{BB962C8B-B14F-4D97-AF65-F5344CB8AC3E}">
        <p14:creationId xmlns:p14="http://schemas.microsoft.com/office/powerpoint/2010/main" val="3360017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5329088"/>
          </a:xfrm>
        </p:spPr>
        <p:txBody>
          <a:bodyPr/>
          <a:lstStyle/>
          <a:p>
            <a:r>
              <a:rPr lang="en-US" dirty="0"/>
              <a:t>Skipping build-essential (2.2.3) (frozen)</a:t>
            </a:r>
          </a:p>
          <a:p>
            <a:r>
              <a:rPr lang="en-US" dirty="0"/>
              <a:t>Skipping cpu (0.2.0) (frozen)</a:t>
            </a:r>
          </a:p>
          <a:p>
            <a:r>
              <a:rPr lang="en-US" dirty="0"/>
              <a:t>Skipping </a:t>
            </a:r>
            <a:r>
              <a:rPr lang="en-US" dirty="0" err="1" smtClean="0"/>
              <a:t>iis-lb</a:t>
            </a:r>
            <a:r>
              <a:rPr lang="en-US" dirty="0" smtClean="0"/>
              <a:t> </a:t>
            </a:r>
            <a:r>
              <a:rPr lang="en-US" dirty="0"/>
              <a:t>(1.6.6) (frozen)</a:t>
            </a:r>
          </a:p>
          <a:p>
            <a:r>
              <a:rPr lang="en-US" dirty="0"/>
              <a:t>Uploaded </a:t>
            </a:r>
            <a:r>
              <a:rPr lang="en-US" dirty="0" err="1" smtClean="0"/>
              <a:t>myiis-lb</a:t>
            </a:r>
            <a:r>
              <a:rPr lang="en-US" dirty="0" smtClean="0"/>
              <a:t> </a:t>
            </a:r>
            <a:r>
              <a:rPr lang="en-US" dirty="0"/>
              <a:t>(</a:t>
            </a:r>
            <a:r>
              <a:rPr lang="en-US" dirty="0" smtClean="0"/>
              <a:t>1.0.1) </a:t>
            </a:r>
            <a:r>
              <a:rPr lang="en-US" dirty="0"/>
              <a:t>to: 'https://api.opscode.com:443/organizations/vogue'</a:t>
            </a:r>
          </a:p>
        </p:txBody>
      </p:sp>
      <p:sp>
        <p:nvSpPr>
          <p:cNvPr id="3" name="Title 2"/>
          <p:cNvSpPr>
            <a:spLocks noGrp="1"/>
          </p:cNvSpPr>
          <p:nvPr>
            <p:ph type="title"/>
          </p:nvPr>
        </p:nvSpPr>
        <p:spPr/>
        <p:txBody>
          <a:bodyPr/>
          <a:lstStyle/>
          <a:p>
            <a:r>
              <a:rPr lang="en-US" dirty="0"/>
              <a:t>GE: Run 'berks </a:t>
            </a:r>
            <a:r>
              <a:rPr lang="en-US" dirty="0" smtClean="0"/>
              <a:t>upload'</a:t>
            </a:r>
            <a:endParaRPr lang="en-US" dirty="0"/>
          </a:p>
        </p:txBody>
      </p:sp>
      <p:sp>
        <p:nvSpPr>
          <p:cNvPr id="4" name="Text Placeholder 3"/>
          <p:cNvSpPr>
            <a:spLocks noGrp="1"/>
          </p:cNvSpPr>
          <p:nvPr>
            <p:ph type="body" sz="quarter" idx="11"/>
          </p:nvPr>
        </p:nvSpPr>
        <p:spPr/>
        <p:txBody>
          <a:bodyPr/>
          <a:lstStyle/>
          <a:p>
            <a:r>
              <a:rPr lang="en-US" dirty="0" smtClean="0"/>
              <a:t>$ berks upload</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41</a:t>
            </a:fld>
            <a:endParaRPr lang="en-US" dirty="0"/>
          </a:p>
        </p:txBody>
      </p:sp>
    </p:spTree>
    <p:extLst>
      <p:ext uri="{BB962C8B-B14F-4D97-AF65-F5344CB8AC3E}">
        <p14:creationId xmlns:p14="http://schemas.microsoft.com/office/powerpoint/2010/main" val="1030945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Separating Environments</a:t>
            </a:r>
            <a:endParaRPr lang="en-US" dirty="0"/>
          </a:p>
        </p:txBody>
      </p:sp>
      <p:sp>
        <p:nvSpPr>
          <p:cNvPr id="3" name="Subtitle 2"/>
          <p:cNvSpPr>
            <a:spLocks noGrp="1"/>
          </p:cNvSpPr>
          <p:nvPr>
            <p:ph type="body" sz="quarter" idx="10"/>
          </p:nvPr>
        </p:nvSpPr>
        <p:spPr/>
        <p:txBody>
          <a:bodyPr/>
          <a:lstStyle/>
          <a:p>
            <a:pPr marL="609585" indent="-609585">
              <a:lnSpc>
                <a:spcPct val="120000"/>
              </a:lnSpc>
              <a:buFont typeface="Wingdings" charset="2"/>
              <a:buChar char="ü"/>
            </a:pPr>
            <a:r>
              <a:rPr lang="en-US" dirty="0" smtClean="0"/>
              <a:t>Use Search to separate out the environments</a:t>
            </a:r>
          </a:p>
          <a:p>
            <a:pPr marL="609585" indent="-609585">
              <a:lnSpc>
                <a:spcPct val="120000"/>
              </a:lnSpc>
              <a:buFont typeface="Wingdings" charset="2"/>
              <a:buChar char="ü"/>
            </a:pPr>
            <a:r>
              <a:rPr lang="en-US" dirty="0"/>
              <a:t>Update </a:t>
            </a:r>
            <a:r>
              <a:rPr lang="en-US" dirty="0" err="1"/>
              <a:t>myiis-lb</a:t>
            </a:r>
            <a:r>
              <a:rPr lang="en-US" dirty="0"/>
              <a:t> cookbook's version number and upload it to Chef Server</a:t>
            </a:r>
          </a:p>
        </p:txBody>
      </p:sp>
      <p:sp>
        <p:nvSpPr>
          <p:cNvPr id="6" name="Footer Placeholder 5"/>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42</a:t>
            </a:fld>
            <a:endParaRPr lang="en-US" dirty="0"/>
          </a:p>
        </p:txBody>
      </p:sp>
    </p:spTree>
    <p:extLst>
      <p:ext uri="{BB962C8B-B14F-4D97-AF65-F5344CB8AC3E}">
        <p14:creationId xmlns:p14="http://schemas.microsoft.com/office/powerpoint/2010/main" val="809269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A Brief </a:t>
            </a:r>
            <a:r>
              <a:rPr lang="en-US" dirty="0"/>
              <a:t>R</a:t>
            </a:r>
            <a:r>
              <a:rPr lang="en-US" dirty="0" smtClean="0"/>
              <a:t>ecap</a:t>
            </a:r>
            <a:endParaRPr lang="en-US" dirty="0"/>
          </a:p>
        </p:txBody>
      </p:sp>
      <p:sp>
        <p:nvSpPr>
          <p:cNvPr id="3" name="Subtitle 2"/>
          <p:cNvSpPr>
            <a:spLocks noGrp="1"/>
          </p:cNvSpPr>
          <p:nvPr>
            <p:ph type="subTitle" idx="1"/>
          </p:nvPr>
        </p:nvSpPr>
        <p:spPr>
          <a:xfrm>
            <a:off x="3013752" y="3604461"/>
            <a:ext cx="12715883" cy="4338214"/>
          </a:xfrm>
        </p:spPr>
        <p:txBody>
          <a:bodyPr/>
          <a:lstStyle/>
          <a:p>
            <a:pPr>
              <a:spcAft>
                <a:spcPts val="1800"/>
              </a:spcAft>
            </a:pPr>
            <a:r>
              <a:rPr lang="en-US" sz="3000" dirty="0" smtClean="0"/>
              <a:t>We restricted the production environment to specific cookbook version.</a:t>
            </a:r>
            <a:endParaRPr lang="en-US" sz="3000" dirty="0"/>
          </a:p>
          <a:p>
            <a:pPr>
              <a:spcAft>
                <a:spcPts val="1800"/>
              </a:spcAft>
            </a:pPr>
            <a:r>
              <a:rPr lang="en-US" sz="3000" dirty="0" smtClean="0"/>
              <a:t>We created an acceptance environment </a:t>
            </a:r>
            <a:r>
              <a:rPr lang="en-US" sz="3000" dirty="0"/>
              <a:t>with no cookbook restrictions.</a:t>
            </a:r>
          </a:p>
          <a:p>
            <a:pPr>
              <a:spcAft>
                <a:spcPts val="1800"/>
              </a:spcAft>
            </a:pPr>
            <a:r>
              <a:rPr lang="en-US" sz="3000" dirty="0" smtClean="0"/>
              <a:t>We set </a:t>
            </a:r>
            <a:r>
              <a:rPr lang="en-US" sz="3000" dirty="0"/>
              <a:t>specific nodes to each of these environments.</a:t>
            </a:r>
          </a:p>
          <a:p>
            <a:pPr>
              <a:spcAft>
                <a:spcPts val="1800"/>
              </a:spcAft>
            </a:pPr>
            <a:r>
              <a:rPr lang="en-US" sz="3000" dirty="0" smtClean="0"/>
              <a:t>We updated </a:t>
            </a:r>
            <a:r>
              <a:rPr lang="en-US" sz="3000" dirty="0"/>
              <a:t>the </a:t>
            </a:r>
            <a:r>
              <a:rPr lang="en-US" sz="3000" dirty="0" err="1" smtClean="0"/>
              <a:t>myiis-lb's</a:t>
            </a:r>
            <a:r>
              <a:rPr lang="en-US" sz="3000" dirty="0" smtClean="0"/>
              <a:t> default recipe to </a:t>
            </a:r>
            <a:r>
              <a:rPr lang="en-US" sz="3000" dirty="0"/>
              <a:t>include environment search </a:t>
            </a:r>
            <a:r>
              <a:rPr lang="en-US" sz="3000" dirty="0" smtClean="0"/>
              <a:t>criteria.</a:t>
            </a:r>
          </a:p>
          <a:p>
            <a:pPr>
              <a:spcAft>
                <a:spcPts val="1800"/>
              </a:spcAft>
            </a:pPr>
            <a:r>
              <a:rPr lang="en-US" sz="3000" dirty="0" smtClean="0"/>
              <a:t>And we changed </a:t>
            </a:r>
            <a:r>
              <a:rPr lang="en-US" sz="3000" dirty="0"/>
              <a:t>the version number in the </a:t>
            </a:r>
            <a:r>
              <a:rPr lang="en-US" sz="3000" dirty="0" err="1" smtClean="0"/>
              <a:t>myiis-lb</a:t>
            </a:r>
            <a:r>
              <a:rPr lang="en-US" sz="3000" dirty="0" smtClean="0"/>
              <a:t> </a:t>
            </a:r>
            <a:r>
              <a:rPr lang="en-US" sz="3000" dirty="0"/>
              <a:t>metadata.rb file</a:t>
            </a:r>
            <a:r>
              <a:rPr lang="en-US" sz="3000" dirty="0" smtClean="0"/>
              <a:t>.</a:t>
            </a:r>
            <a:endParaRPr lang="en-US" sz="3000" dirty="0"/>
          </a:p>
          <a:p>
            <a:endParaRPr lang="en-US" sz="3000" dirty="0"/>
          </a:p>
          <a:p>
            <a:endParaRPr lang="en-US" sz="3000" dirty="0"/>
          </a:p>
          <a:p>
            <a:endParaRPr lang="en-US" sz="3000" dirty="0"/>
          </a:p>
        </p:txBody>
      </p:sp>
      <p:sp>
        <p:nvSpPr>
          <p:cNvPr id="4" name="Footer Placeholder 3"/>
          <p:cNvSpPr>
            <a:spLocks noGrp="1"/>
          </p:cNvSpPr>
          <p:nvPr>
            <p:ph type="ftr" sz="quarter" idx="15"/>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43</a:t>
            </a:fld>
            <a:endParaRPr lang="en-US" dirty="0"/>
          </a:p>
        </p:txBody>
      </p:sp>
    </p:spTree>
    <p:extLst>
      <p:ext uri="{BB962C8B-B14F-4D97-AF65-F5344CB8AC3E}">
        <p14:creationId xmlns:p14="http://schemas.microsoft.com/office/powerpoint/2010/main" val="4024545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Update Production</a:t>
            </a:r>
            <a:endParaRPr lang="en-US" dirty="0"/>
          </a:p>
        </p:txBody>
      </p:sp>
      <p:sp>
        <p:nvSpPr>
          <p:cNvPr id="3" name="Subtitle 2"/>
          <p:cNvSpPr>
            <a:spLocks noGrp="1"/>
          </p:cNvSpPr>
          <p:nvPr>
            <p:ph type="subTitle" idx="1"/>
          </p:nvPr>
        </p:nvSpPr>
        <p:spPr>
          <a:xfrm>
            <a:off x="3013753" y="3506117"/>
            <a:ext cx="10974132" cy="3825295"/>
          </a:xfrm>
        </p:spPr>
        <p:txBody>
          <a:bodyPr/>
          <a:lstStyle/>
          <a:p>
            <a:pPr marL="609585" indent="-609585">
              <a:buFont typeface="Wingdings" charset="2"/>
              <a:buChar char="q"/>
            </a:pPr>
            <a:r>
              <a:rPr lang="en-US" dirty="0" smtClean="0"/>
              <a:t>Update the environment named production's cookbook constraint: </a:t>
            </a:r>
          </a:p>
          <a:p>
            <a:pPr marL="609585" indent="-609585">
              <a:buFont typeface="Wingdings" charset="2"/>
              <a:buChar char="q"/>
            </a:pPr>
            <a:endParaRPr lang="en-US" dirty="0"/>
          </a:p>
          <a:p>
            <a:pPr algn="ctr"/>
            <a:r>
              <a:rPr lang="en-US" sz="3200" b="1" dirty="0" smtClean="0">
                <a:latin typeface="Courier New" panose="02070309020205020404" pitchFamily="49" charset="0"/>
                <a:cs typeface="Courier New" panose="02070309020205020404" pitchFamily="49" charset="0"/>
              </a:rPr>
              <a:t>'</a:t>
            </a:r>
            <a:r>
              <a:rPr lang="en-US" sz="3200" b="1" dirty="0" err="1" smtClean="0">
                <a:latin typeface="Courier New" panose="02070309020205020404" pitchFamily="49" charset="0"/>
                <a:cs typeface="Courier New" panose="02070309020205020404" pitchFamily="49" charset="0"/>
              </a:rPr>
              <a:t>myiis-lb</a:t>
            </a:r>
            <a:r>
              <a:rPr lang="en-US" sz="3200" b="1" dirty="0" smtClean="0">
                <a:latin typeface="Courier New" panose="02070309020205020404" pitchFamily="49" charset="0"/>
                <a:cs typeface="Courier New" panose="02070309020205020404" pitchFamily="49" charset="0"/>
              </a:rPr>
              <a:t>' cookbook version equal to '1.0.1'</a:t>
            </a:r>
          </a:p>
          <a:p>
            <a:pPr algn="ctr"/>
            <a:endParaRPr lang="en-US" sz="3200" b="1" dirty="0">
              <a:latin typeface="Courier New" panose="02070309020205020404" pitchFamily="49" charset="0"/>
              <a:cs typeface="Courier New" panose="02070309020205020404" pitchFamily="49" charset="0"/>
            </a:endParaRPr>
          </a:p>
          <a:p>
            <a:pPr marL="457200" indent="-457200">
              <a:buFont typeface="Wingdings" charset="2"/>
              <a:buChar char="q"/>
            </a:pPr>
            <a:r>
              <a:rPr lang="en-US" sz="3730" dirty="0" smtClean="0">
                <a:cs typeface="Courier New" panose="02070309020205020404" pitchFamily="49" charset="0"/>
              </a:rPr>
              <a:t>Upload the Role to the Chef Server</a:t>
            </a:r>
          </a:p>
          <a:p>
            <a:pPr marL="457200" indent="-457200">
              <a:buFont typeface="Wingdings" charset="2"/>
              <a:buChar char="q"/>
            </a:pPr>
            <a:r>
              <a:rPr lang="en-US" sz="3730" dirty="0" smtClean="0">
                <a:cs typeface="Courier New" panose="02070309020205020404" pitchFamily="49" charset="0"/>
              </a:rPr>
              <a:t>Converge all the nodes</a:t>
            </a:r>
          </a:p>
        </p:txBody>
      </p:sp>
      <p:sp>
        <p:nvSpPr>
          <p:cNvPr id="4" name="Footer Placeholder 3"/>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44</a:t>
            </a:fld>
            <a:endParaRPr lang="en-US" dirty="0"/>
          </a:p>
        </p:txBody>
      </p:sp>
    </p:spTree>
    <p:extLst>
      <p:ext uri="{BB962C8B-B14F-4D97-AF65-F5344CB8AC3E}">
        <p14:creationId xmlns:p14="http://schemas.microsoft.com/office/powerpoint/2010/main" val="175124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Lab: Update production.rb</a:t>
            </a:r>
            <a:endParaRPr lang="en-US" dirty="0"/>
          </a:p>
        </p:txBody>
      </p:sp>
      <p:sp>
        <p:nvSpPr>
          <p:cNvPr id="3" name="Content Placeholder 2"/>
          <p:cNvSpPr>
            <a:spLocks noGrp="1"/>
          </p:cNvSpPr>
          <p:nvPr>
            <p:ph sz="quarter" idx="10"/>
          </p:nvPr>
        </p:nvSpPr>
        <p:spPr/>
        <p:txBody>
          <a:bodyPr/>
          <a:lstStyle/>
          <a:p>
            <a:r>
              <a:rPr lang="en-US" dirty="0"/>
              <a:t>name </a:t>
            </a:r>
            <a:r>
              <a:rPr lang="uk-UA" dirty="0" smtClean="0"/>
              <a:t>'</a:t>
            </a:r>
            <a:r>
              <a:rPr lang="en-US" dirty="0" smtClean="0"/>
              <a:t>production</a:t>
            </a:r>
            <a:r>
              <a:rPr lang="uk-UA" dirty="0" smtClean="0"/>
              <a:t>'</a:t>
            </a:r>
            <a:endParaRPr lang="en-US" dirty="0"/>
          </a:p>
          <a:p>
            <a:r>
              <a:rPr lang="en-US" dirty="0"/>
              <a:t>description </a:t>
            </a:r>
            <a:r>
              <a:rPr lang="uk-UA" dirty="0" smtClean="0"/>
              <a:t>'</a:t>
            </a:r>
            <a:r>
              <a:rPr lang="en-US" dirty="0" smtClean="0"/>
              <a:t>Where </a:t>
            </a:r>
            <a:r>
              <a:rPr lang="en-US" dirty="0"/>
              <a:t>we run production </a:t>
            </a:r>
            <a:r>
              <a:rPr lang="en-US" dirty="0" smtClean="0"/>
              <a:t>code</a:t>
            </a:r>
            <a:r>
              <a:rPr lang="uk-UA" dirty="0" smtClean="0"/>
              <a:t>'</a:t>
            </a:r>
            <a:endParaRPr lang="en-US" dirty="0"/>
          </a:p>
          <a:p>
            <a:endParaRPr lang="en-US" dirty="0"/>
          </a:p>
          <a:p>
            <a:r>
              <a:rPr lang="en-US" dirty="0"/>
              <a:t>cookbook </a:t>
            </a:r>
            <a:r>
              <a:rPr lang="uk-UA" dirty="0" smtClean="0"/>
              <a:t>'</a:t>
            </a:r>
            <a:r>
              <a:rPr lang="en-US" dirty="0" err="1" smtClean="0"/>
              <a:t>iis</a:t>
            </a:r>
            <a:r>
              <a:rPr lang="en-US" dirty="0" smtClean="0"/>
              <a:t>-demo</a:t>
            </a:r>
            <a:r>
              <a:rPr lang="uk-UA" dirty="0" smtClean="0"/>
              <a:t>'</a:t>
            </a:r>
            <a:r>
              <a:rPr lang="en-US" dirty="0" smtClean="0"/>
              <a:t>, </a:t>
            </a:r>
            <a:r>
              <a:rPr lang="uk-UA" dirty="0" smtClean="0"/>
              <a:t>'</a:t>
            </a:r>
            <a:r>
              <a:rPr lang="en-US" dirty="0" smtClean="0"/>
              <a:t>= 0.2.1</a:t>
            </a:r>
            <a:r>
              <a:rPr lang="uk-UA" dirty="0" smtClean="0"/>
              <a:t>'</a:t>
            </a:r>
            <a:endParaRPr lang="en-US" dirty="0"/>
          </a:p>
          <a:p>
            <a:r>
              <a:rPr lang="en-US" dirty="0"/>
              <a:t>cookbook </a:t>
            </a:r>
            <a:r>
              <a:rPr lang="uk-UA" dirty="0" smtClean="0"/>
              <a:t>'</a:t>
            </a:r>
            <a:r>
              <a:rPr lang="en-US" dirty="0" err="1" smtClean="0"/>
              <a:t>myiis-lb</a:t>
            </a:r>
            <a:r>
              <a:rPr lang="uk-UA" dirty="0" smtClean="0"/>
              <a:t>'</a:t>
            </a:r>
            <a:r>
              <a:rPr lang="en-US" dirty="0" smtClean="0"/>
              <a:t>, </a:t>
            </a:r>
            <a:r>
              <a:rPr lang="uk-UA" dirty="0" smtClean="0"/>
              <a:t>'</a:t>
            </a:r>
            <a:r>
              <a:rPr lang="en-US" dirty="0" smtClean="0"/>
              <a:t>= 1.0.1</a:t>
            </a:r>
            <a:r>
              <a:rPr lang="uk-UA" dirty="0" smtClean="0"/>
              <a:t>'</a:t>
            </a:r>
            <a:endParaRPr lang="en-US" dirty="0" smtClean="0"/>
          </a:p>
          <a:p>
            <a:endParaRPr lang="en-US" dirty="0"/>
          </a:p>
          <a:p>
            <a:endParaRPr lang="en-US" dirty="0"/>
          </a:p>
        </p:txBody>
      </p:sp>
      <p:sp>
        <p:nvSpPr>
          <p:cNvPr id="4" name="Text Placeholder 3"/>
          <p:cNvSpPr>
            <a:spLocks noGrp="1"/>
          </p:cNvSpPr>
          <p:nvPr>
            <p:ph type="body" sz="quarter" idx="11"/>
          </p:nvPr>
        </p:nvSpPr>
        <p:spPr/>
        <p:txBody>
          <a:bodyPr>
            <a:normAutofit fontScale="85000" lnSpcReduction="20000"/>
          </a:bodyPr>
          <a:lstStyle/>
          <a:p>
            <a:r>
              <a:rPr lang="en-US" dirty="0" smtClean="0"/>
              <a:t>~/chef-repo/environments/production.rb</a:t>
            </a:r>
            <a:endParaRPr lang="en-US" dirty="0"/>
          </a:p>
        </p:txBody>
      </p:sp>
      <p:sp>
        <p:nvSpPr>
          <p:cNvPr id="8" name="Text Placeholder 7"/>
          <p:cNvSpPr>
            <a:spLocks noGrp="1"/>
          </p:cNvSpPr>
          <p:nvPr>
            <p:ph type="body" sz="quarter" idx="13"/>
          </p:nvPr>
        </p:nvSpPr>
        <p:spPr>
          <a:xfrm>
            <a:off x="1080998" y="4855460"/>
            <a:ext cx="14404273" cy="626533"/>
          </a:xfrm>
        </p:spPr>
        <p:txBody>
          <a:bodyPr/>
          <a:lstStyle/>
          <a:p>
            <a:endParaRPr lang="en-US" dirty="0"/>
          </a:p>
        </p:txBody>
      </p:sp>
      <p:sp>
        <p:nvSpPr>
          <p:cNvPr id="2" name="Footer Placeholder 1"/>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45</a:t>
            </a:fld>
            <a:endParaRPr lang="en-US" dirty="0"/>
          </a:p>
        </p:txBody>
      </p:sp>
    </p:spTree>
    <p:extLst>
      <p:ext uri="{BB962C8B-B14F-4D97-AF65-F5344CB8AC3E}">
        <p14:creationId xmlns:p14="http://schemas.microsoft.com/office/powerpoint/2010/main" val="4168559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922104"/>
            <a:ext cx="14423693" cy="5242947"/>
          </a:xfrm>
        </p:spPr>
        <p:txBody>
          <a:bodyPr/>
          <a:lstStyle/>
          <a:p>
            <a:r>
              <a:rPr lang="en-US" dirty="0"/>
              <a:t>Updated Environment production</a:t>
            </a:r>
          </a:p>
        </p:txBody>
      </p:sp>
      <p:sp>
        <p:nvSpPr>
          <p:cNvPr id="3" name="Title 2"/>
          <p:cNvSpPr>
            <a:spLocks noGrp="1"/>
          </p:cNvSpPr>
          <p:nvPr>
            <p:ph type="title"/>
          </p:nvPr>
        </p:nvSpPr>
        <p:spPr/>
        <p:txBody>
          <a:bodyPr>
            <a:normAutofit/>
          </a:bodyPr>
          <a:lstStyle/>
          <a:p>
            <a:r>
              <a:rPr lang="en-US" dirty="0"/>
              <a:t>Lab: cd </a:t>
            </a:r>
            <a:r>
              <a:rPr lang="en-US" dirty="0" smtClean="0"/>
              <a:t>and Run </a:t>
            </a:r>
            <a:r>
              <a:rPr lang="en-US" dirty="0"/>
              <a:t>'knife </a:t>
            </a:r>
            <a:r>
              <a:rPr lang="en-US" dirty="0" smtClean="0"/>
              <a:t>environment...'</a:t>
            </a:r>
            <a:endParaRPr lang="en-US" dirty="0"/>
          </a:p>
        </p:txBody>
      </p:sp>
      <p:sp>
        <p:nvSpPr>
          <p:cNvPr id="4" name="Text Placeholder 3"/>
          <p:cNvSpPr>
            <a:spLocks noGrp="1"/>
          </p:cNvSpPr>
          <p:nvPr>
            <p:ph type="body" sz="quarter" idx="11"/>
          </p:nvPr>
        </p:nvSpPr>
        <p:spPr>
          <a:xfrm>
            <a:off x="1121104" y="1337149"/>
            <a:ext cx="14422528" cy="1366294"/>
          </a:xfrm>
        </p:spPr>
        <p:txBody>
          <a:bodyPr/>
          <a:lstStyle/>
          <a:p>
            <a:r>
              <a:rPr lang="en-US" dirty="0"/>
              <a:t>$ cd </a:t>
            </a:r>
            <a:r>
              <a:rPr lang="en-US" dirty="0" smtClean="0"/>
              <a:t>~\chef-repo</a:t>
            </a:r>
            <a:endParaRPr lang="en-US" dirty="0"/>
          </a:p>
          <a:p>
            <a:r>
              <a:rPr lang="en-US" dirty="0" smtClean="0"/>
              <a:t>$ knife environment from file production.rb </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46</a:t>
            </a:fld>
            <a:endParaRPr lang="en-US" dirty="0"/>
          </a:p>
        </p:txBody>
      </p:sp>
    </p:spTree>
    <p:extLst>
      <p:ext uri="{BB962C8B-B14F-4D97-AF65-F5344CB8AC3E}">
        <p14:creationId xmlns:p14="http://schemas.microsoft.com/office/powerpoint/2010/main" val="2030641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chef_type</a:t>
            </a:r>
            <a:r>
              <a:rPr lang="en-US" dirty="0" smtClean="0"/>
              <a:t>:           </a:t>
            </a:r>
            <a:r>
              <a:rPr lang="en-US" dirty="0"/>
              <a:t>environment</a:t>
            </a:r>
          </a:p>
          <a:p>
            <a:r>
              <a:rPr lang="en-US" dirty="0"/>
              <a:t>cookbook_versions:</a:t>
            </a:r>
          </a:p>
          <a:p>
            <a:r>
              <a:rPr lang="en-US" dirty="0" smtClean="0"/>
              <a:t>  </a:t>
            </a:r>
            <a:r>
              <a:rPr lang="en-US" dirty="0" err="1" smtClean="0"/>
              <a:t>iis</a:t>
            </a:r>
            <a:r>
              <a:rPr lang="en-US" dirty="0" smtClean="0"/>
              <a:t>-demo:    = </a:t>
            </a:r>
            <a:r>
              <a:rPr lang="en-US" dirty="0"/>
              <a:t>0.2.1</a:t>
            </a:r>
          </a:p>
          <a:p>
            <a:r>
              <a:rPr lang="en-US" dirty="0" smtClean="0"/>
              <a:t>  </a:t>
            </a:r>
            <a:r>
              <a:rPr lang="en-US" dirty="0" err="1" smtClean="0"/>
              <a:t>myiis-lb</a:t>
            </a:r>
            <a:r>
              <a:rPr lang="en-US" dirty="0" smtClean="0"/>
              <a:t>: </a:t>
            </a:r>
            <a:r>
              <a:rPr lang="en-US" dirty="0"/>
              <a:t>= 1</a:t>
            </a:r>
            <a:r>
              <a:rPr lang="en-US" dirty="0" smtClean="0"/>
              <a:t>.0.1</a:t>
            </a:r>
            <a:endParaRPr lang="en-US" dirty="0"/>
          </a:p>
          <a:p>
            <a:r>
              <a:rPr lang="en-US" dirty="0"/>
              <a:t>default_attributes:</a:t>
            </a:r>
          </a:p>
          <a:p>
            <a:r>
              <a:rPr lang="en-US" dirty="0"/>
              <a:t>description</a:t>
            </a:r>
            <a:r>
              <a:rPr lang="en-US" dirty="0" smtClean="0"/>
              <a:t>:         </a:t>
            </a:r>
            <a:r>
              <a:rPr lang="en-US" dirty="0"/>
              <a:t>Where we run production code</a:t>
            </a:r>
          </a:p>
          <a:p>
            <a:r>
              <a:rPr lang="en-US" dirty="0"/>
              <a:t>json_class</a:t>
            </a:r>
            <a:r>
              <a:rPr lang="en-US" dirty="0" smtClean="0"/>
              <a:t>:          Chef</a:t>
            </a:r>
            <a:r>
              <a:rPr lang="en-US" dirty="0"/>
              <a:t>::Environment</a:t>
            </a:r>
          </a:p>
          <a:p>
            <a:r>
              <a:rPr lang="en-US" dirty="0"/>
              <a:t>name</a:t>
            </a:r>
            <a:r>
              <a:rPr lang="en-US" dirty="0" smtClean="0"/>
              <a:t>:                production</a:t>
            </a:r>
            <a:endParaRPr lang="en-US" dirty="0"/>
          </a:p>
          <a:p>
            <a:r>
              <a:rPr lang="en-US" dirty="0"/>
              <a:t>override_attributes:</a:t>
            </a:r>
          </a:p>
        </p:txBody>
      </p:sp>
      <p:sp>
        <p:nvSpPr>
          <p:cNvPr id="3" name="Title 2"/>
          <p:cNvSpPr>
            <a:spLocks noGrp="1"/>
          </p:cNvSpPr>
          <p:nvPr>
            <p:ph type="title"/>
          </p:nvPr>
        </p:nvSpPr>
        <p:spPr/>
        <p:txBody>
          <a:bodyPr/>
          <a:lstStyle/>
          <a:p>
            <a:r>
              <a:rPr lang="en-US" dirty="0" smtClean="0"/>
              <a:t>Lab: Verify the Version Number </a:t>
            </a:r>
            <a:endParaRPr lang="en-US" dirty="0"/>
          </a:p>
        </p:txBody>
      </p:sp>
      <p:sp>
        <p:nvSpPr>
          <p:cNvPr id="4" name="Text Placeholder 3"/>
          <p:cNvSpPr>
            <a:spLocks noGrp="1"/>
          </p:cNvSpPr>
          <p:nvPr>
            <p:ph type="body" sz="quarter" idx="11"/>
          </p:nvPr>
        </p:nvSpPr>
        <p:spPr/>
        <p:txBody>
          <a:bodyPr/>
          <a:lstStyle/>
          <a:p>
            <a:r>
              <a:rPr lang="en-US" dirty="0" smtClean="0"/>
              <a:t>$ knife environment show production</a:t>
            </a:r>
            <a:endParaRPr lang="en-US" dirty="0"/>
          </a:p>
        </p:txBody>
      </p:sp>
      <p:sp>
        <p:nvSpPr>
          <p:cNvPr id="5" name="Rectangle 4"/>
          <p:cNvSpPr/>
          <p:nvPr/>
        </p:nvSpPr>
        <p:spPr bwMode="auto">
          <a:xfrm>
            <a:off x="1101756" y="3692281"/>
            <a:ext cx="14431939" cy="571180"/>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
        <p:nvSpPr>
          <p:cNvPr id="6" name="Footer Placeholder 5"/>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47</a:t>
            </a:fld>
            <a:endParaRPr lang="en-US" dirty="0"/>
          </a:p>
        </p:txBody>
      </p:sp>
    </p:spTree>
    <p:extLst>
      <p:ext uri="{BB962C8B-B14F-4D97-AF65-F5344CB8AC3E}">
        <p14:creationId xmlns:p14="http://schemas.microsoft.com/office/powerpoint/2010/main" val="3124858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031031" y="2243909"/>
            <a:ext cx="14423693" cy="5826665"/>
          </a:xfrm>
        </p:spPr>
        <p:txBody>
          <a:bodyPr/>
          <a:lstStyle/>
          <a:p>
            <a:r>
              <a:rPr lang="en-US" sz="2150" dirty="0" smtClean="0"/>
              <a:t>ec2-54-175-46-24.compute-1.amazonaws.com  Starting </a:t>
            </a:r>
            <a:r>
              <a:rPr lang="en-US" sz="2150" dirty="0"/>
              <a:t>Chef Client, version 12.3.0</a:t>
            </a:r>
          </a:p>
          <a:p>
            <a:r>
              <a:rPr lang="en-US" sz="2150" dirty="0"/>
              <a:t>ec2-54-210-86-164.compute-1.amazonaws.com Starting Chef Client, version 12.3.0</a:t>
            </a:r>
          </a:p>
          <a:p>
            <a:r>
              <a:rPr lang="en-US" sz="2150" dirty="0"/>
              <a:t>ec2-54-210-192-12.compute-1.amazonaws.com Starting Chef Client, version 12.3.0</a:t>
            </a:r>
          </a:p>
          <a:p>
            <a:r>
              <a:rPr lang="en-US" sz="2150" dirty="0"/>
              <a:t>ec2-54-210-86-164.compute-1.amazonaws.com resolving cookbooks for run list: [</a:t>
            </a:r>
            <a:r>
              <a:rPr lang="en-US" sz="2150" dirty="0" smtClean="0"/>
              <a:t>"</a:t>
            </a:r>
            <a:r>
              <a:rPr lang="en-US" sz="2150" dirty="0" err="1" smtClean="0"/>
              <a:t>iis</a:t>
            </a:r>
            <a:r>
              <a:rPr lang="en-US" sz="2150" dirty="0" smtClean="0"/>
              <a:t>-demo"</a:t>
            </a:r>
            <a:r>
              <a:rPr lang="en-US" sz="2150" dirty="0"/>
              <a:t>]</a:t>
            </a:r>
          </a:p>
          <a:p>
            <a:r>
              <a:rPr lang="en-US" sz="2150" dirty="0"/>
              <a:t>ec2-54-210-192-12.compute-1.amazonaws.com resolving cookbooks for run list: ["</a:t>
            </a:r>
            <a:r>
              <a:rPr lang="en-US" sz="2150" dirty="0" err="1" smtClean="0"/>
              <a:t>myiis-lb</a:t>
            </a:r>
            <a:r>
              <a:rPr lang="en-US" sz="2150" dirty="0" smtClean="0"/>
              <a:t>"]</a:t>
            </a:r>
            <a:endParaRPr lang="en-US" sz="2150" dirty="0"/>
          </a:p>
          <a:p>
            <a:r>
              <a:rPr lang="en-US" sz="2150" dirty="0"/>
              <a:t>ec2-54-210-86-164.compute-1.amazonaws.com Synchronizing Cookbooks:</a:t>
            </a:r>
          </a:p>
          <a:p>
            <a:r>
              <a:rPr lang="en-US" sz="2150" dirty="0" smtClean="0"/>
              <a:t>ec2-54-210-86-164.compute-1.amazonaws.com   </a:t>
            </a:r>
            <a:r>
              <a:rPr lang="en-US" sz="2150" dirty="0"/>
              <a:t>- </a:t>
            </a:r>
            <a:r>
              <a:rPr lang="en-US" sz="2150" dirty="0" err="1" smtClean="0"/>
              <a:t>iis</a:t>
            </a:r>
            <a:r>
              <a:rPr lang="en-US" sz="2150" dirty="0" smtClean="0"/>
              <a:t>-demo</a:t>
            </a:r>
            <a:endParaRPr lang="en-US" sz="2150" dirty="0"/>
          </a:p>
          <a:p>
            <a:r>
              <a:rPr lang="en-US" sz="2150" dirty="0"/>
              <a:t>ec2-54-210-86-164.compute-1.amazonaws.com Compiling Cookbooks...</a:t>
            </a:r>
          </a:p>
          <a:p>
            <a:r>
              <a:rPr lang="en-US" sz="2150" dirty="0"/>
              <a:t>ec2-54-210-86-164.compute-1.amazonaws.com Converging 3 resources</a:t>
            </a:r>
          </a:p>
          <a:p>
            <a:r>
              <a:rPr lang="en-US" sz="2150" dirty="0"/>
              <a:t>ec2-54-210-86-164.compute-1.amazonaws.com Recipe: </a:t>
            </a:r>
            <a:r>
              <a:rPr lang="en-US" sz="2150" dirty="0" err="1" smtClean="0"/>
              <a:t>iis</a:t>
            </a:r>
            <a:r>
              <a:rPr lang="en-US" sz="2150" dirty="0" smtClean="0"/>
              <a:t>-demo:</a:t>
            </a:r>
            <a:r>
              <a:rPr lang="en-US" sz="2150" dirty="0"/>
              <a:t>:server</a:t>
            </a:r>
          </a:p>
          <a:p>
            <a:r>
              <a:rPr lang="en-US" sz="2150" dirty="0"/>
              <a:t>ec2-54-210-192-12.compute-1.amazonaws.com Synchronizing Cookbooks:</a:t>
            </a:r>
          </a:p>
          <a:p>
            <a:r>
              <a:rPr lang="en-US" sz="2150" dirty="0" smtClean="0"/>
              <a:t>ec2-54-210-192-12.compute-1.amazonaws.com   </a:t>
            </a:r>
            <a:r>
              <a:rPr lang="en-US" sz="2150" dirty="0"/>
              <a:t>- build-essential</a:t>
            </a:r>
          </a:p>
          <a:p>
            <a:endParaRPr lang="en-US" sz="2150" dirty="0"/>
          </a:p>
        </p:txBody>
      </p:sp>
      <p:sp>
        <p:nvSpPr>
          <p:cNvPr id="3" name="Title 2"/>
          <p:cNvSpPr>
            <a:spLocks noGrp="1"/>
          </p:cNvSpPr>
          <p:nvPr>
            <p:ph type="title"/>
          </p:nvPr>
        </p:nvSpPr>
        <p:spPr/>
        <p:txBody>
          <a:bodyPr/>
          <a:lstStyle/>
          <a:p>
            <a:r>
              <a:rPr lang="en-US" dirty="0" smtClean="0"/>
              <a:t>Lab: Converge All Nodes</a:t>
            </a:r>
            <a:endParaRPr lang="en-US" dirty="0"/>
          </a:p>
        </p:txBody>
      </p:sp>
      <p:sp>
        <p:nvSpPr>
          <p:cNvPr id="4" name="Text Placeholder 3"/>
          <p:cNvSpPr>
            <a:spLocks noGrp="1"/>
          </p:cNvSpPr>
          <p:nvPr>
            <p:ph type="body" sz="quarter" idx="11"/>
          </p:nvPr>
        </p:nvSpPr>
        <p:spPr/>
        <p:txBody>
          <a:bodyPr/>
          <a:lstStyle/>
          <a:p>
            <a:r>
              <a:rPr lang="en-US" sz="2800" dirty="0" smtClean="0"/>
              <a:t>$ </a:t>
            </a:r>
            <a:r>
              <a:rPr lang="en-US" sz="2800" dirty="0"/>
              <a:t>knife </a:t>
            </a:r>
            <a:r>
              <a:rPr lang="en-US" sz="2800" dirty="0" err="1" smtClean="0"/>
              <a:t>winrm</a:t>
            </a:r>
            <a:r>
              <a:rPr lang="en-US" sz="2800" dirty="0" smtClean="0"/>
              <a:t> *</a:t>
            </a:r>
            <a:r>
              <a:rPr lang="en-US" sz="2800" dirty="0"/>
              <a:t>:</a:t>
            </a:r>
            <a:r>
              <a:rPr lang="en-US" sz="2800" dirty="0" smtClean="0"/>
              <a:t>* </a:t>
            </a:r>
            <a:r>
              <a:rPr lang="en-US" sz="2800" dirty="0"/>
              <a:t>-x USER -P </a:t>
            </a:r>
            <a:r>
              <a:rPr lang="en-US" sz="2800" dirty="0" smtClean="0"/>
              <a:t>PWD –a </a:t>
            </a:r>
            <a:r>
              <a:rPr lang="en-US" sz="2800" dirty="0" err="1" smtClean="0"/>
              <a:t>ipaddress</a:t>
            </a:r>
            <a:r>
              <a:rPr lang="en-US" sz="2800" dirty="0" smtClean="0"/>
              <a:t> "chef</a:t>
            </a:r>
            <a:r>
              <a:rPr lang="en-US" sz="2800" dirty="0"/>
              <a:t>-</a:t>
            </a:r>
            <a:r>
              <a:rPr lang="en-US" sz="2800" dirty="0" smtClean="0"/>
              <a:t>client”</a:t>
            </a:r>
            <a:endParaRPr lang="en-US" sz="2800"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48</a:t>
            </a:fld>
            <a:endParaRPr lang="en-US" dirty="0"/>
          </a:p>
        </p:txBody>
      </p:sp>
    </p:spTree>
    <p:extLst>
      <p:ext uri="{BB962C8B-B14F-4D97-AF65-F5344CB8AC3E}">
        <p14:creationId xmlns:p14="http://schemas.microsoft.com/office/powerpoint/2010/main" val="4257441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Update Production</a:t>
            </a:r>
            <a:endParaRPr lang="en-US" dirty="0"/>
          </a:p>
        </p:txBody>
      </p:sp>
      <p:sp>
        <p:nvSpPr>
          <p:cNvPr id="3" name="Subtitle 2"/>
          <p:cNvSpPr>
            <a:spLocks noGrp="1"/>
          </p:cNvSpPr>
          <p:nvPr>
            <p:ph type="subTitle" idx="1"/>
          </p:nvPr>
        </p:nvSpPr>
        <p:spPr>
          <a:xfrm>
            <a:off x="3013753" y="3506117"/>
            <a:ext cx="10974132" cy="3825295"/>
          </a:xfrm>
        </p:spPr>
        <p:txBody>
          <a:bodyPr/>
          <a:lstStyle/>
          <a:p>
            <a:pPr marL="609585" indent="-609585">
              <a:buFont typeface="Wingdings" charset="2"/>
              <a:buChar char="ü"/>
            </a:pPr>
            <a:r>
              <a:rPr lang="en-US" dirty="0" smtClean="0"/>
              <a:t>Update the environment named production's cookbook constraint: </a:t>
            </a:r>
          </a:p>
          <a:p>
            <a:pPr marL="609585" indent="-609585">
              <a:buFont typeface="Wingdings" charset="2"/>
              <a:buChar char="q"/>
            </a:pPr>
            <a:endParaRPr lang="en-US" dirty="0"/>
          </a:p>
          <a:p>
            <a:pPr algn="ctr"/>
            <a:r>
              <a:rPr lang="en-US" sz="3200" b="1" dirty="0" smtClean="0">
                <a:latin typeface="Courier New" panose="02070309020205020404" pitchFamily="49" charset="0"/>
                <a:cs typeface="Courier New" panose="02070309020205020404" pitchFamily="49" charset="0"/>
              </a:rPr>
              <a:t>'</a:t>
            </a:r>
            <a:r>
              <a:rPr lang="en-US" sz="3200" b="1" dirty="0" err="1" smtClean="0">
                <a:latin typeface="Courier New" panose="02070309020205020404" pitchFamily="49" charset="0"/>
                <a:cs typeface="Courier New" panose="02070309020205020404" pitchFamily="49" charset="0"/>
              </a:rPr>
              <a:t>myiis-lb</a:t>
            </a:r>
            <a:r>
              <a:rPr lang="en-US" sz="3200" b="1" dirty="0" smtClean="0">
                <a:latin typeface="Courier New" panose="02070309020205020404" pitchFamily="49" charset="0"/>
                <a:cs typeface="Courier New" panose="02070309020205020404" pitchFamily="49" charset="0"/>
              </a:rPr>
              <a:t>' cookbook version equal to '1.0.1'</a:t>
            </a:r>
          </a:p>
          <a:p>
            <a:pPr algn="ctr"/>
            <a:endParaRPr lang="en-US" sz="3200" b="1" dirty="0">
              <a:latin typeface="Courier New" panose="02070309020205020404" pitchFamily="49" charset="0"/>
              <a:cs typeface="Courier New" panose="02070309020205020404" pitchFamily="49" charset="0"/>
            </a:endParaRPr>
          </a:p>
          <a:p>
            <a:pPr marL="571500" indent="-571500">
              <a:buFont typeface="Wingdings" charset="2"/>
              <a:buChar char="ü"/>
            </a:pPr>
            <a:r>
              <a:rPr lang="en-US" sz="3730" dirty="0" smtClean="0">
                <a:cs typeface="Courier New" panose="02070309020205020404" pitchFamily="49" charset="0"/>
              </a:rPr>
              <a:t>Upload the Role to the Chef Server</a:t>
            </a:r>
          </a:p>
          <a:p>
            <a:pPr marL="571500" indent="-571500">
              <a:buFont typeface="Wingdings" charset="2"/>
              <a:buChar char="ü"/>
            </a:pPr>
            <a:r>
              <a:rPr lang="en-US" sz="3730" dirty="0" smtClean="0">
                <a:cs typeface="Courier New" panose="02070309020205020404" pitchFamily="49" charset="0"/>
              </a:rPr>
              <a:t>Converge all the nodes</a:t>
            </a:r>
          </a:p>
        </p:txBody>
      </p:sp>
      <p:sp>
        <p:nvSpPr>
          <p:cNvPr id="4" name="Footer Placeholder 3"/>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49</a:t>
            </a:fld>
            <a:endParaRPr lang="en-US" dirty="0"/>
          </a:p>
        </p:txBody>
      </p:sp>
    </p:spTree>
    <p:extLst>
      <p:ext uri="{BB962C8B-B14F-4D97-AF65-F5344CB8AC3E}">
        <p14:creationId xmlns:p14="http://schemas.microsoft.com/office/powerpoint/2010/main" val="7091672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Environments</a:t>
            </a:r>
          </a:p>
        </p:txBody>
      </p:sp>
      <p:sp>
        <p:nvSpPr>
          <p:cNvPr id="4" name="Slide Number Placeholder 3"/>
          <p:cNvSpPr>
            <a:spLocks noGrp="1"/>
          </p:cNvSpPr>
          <p:nvPr>
            <p:ph type="sldNum" sz="quarter" idx="11"/>
          </p:nvPr>
        </p:nvSpPr>
        <p:spPr>
          <a:xfrm>
            <a:off x="6299200" y="8579662"/>
            <a:ext cx="3657600" cy="486833"/>
          </a:xfrm>
        </p:spPr>
        <p:txBody>
          <a:bodyPr/>
          <a:lstStyle/>
          <a:p>
            <a:fld id="{D3C6E21F-9381-4880-84FB-1E73165A9E9D}" type="slidenum">
              <a:rPr lang="en-US" smtClean="0"/>
              <a:pPr/>
              <a:t>5</a:t>
            </a:fld>
            <a:endParaRPr lang="en-US" dirty="0"/>
          </a:p>
        </p:txBody>
      </p:sp>
      <p:sp>
        <p:nvSpPr>
          <p:cNvPr id="22" name="Footer Placeholder 21"/>
          <p:cNvSpPr>
            <a:spLocks noGrp="1"/>
          </p:cNvSpPr>
          <p:nvPr>
            <p:ph type="ftr" sz="quarter" idx="10"/>
          </p:nvPr>
        </p:nvSpPr>
        <p:spPr>
          <a:xfrm>
            <a:off x="324400" y="8579607"/>
            <a:ext cx="5681953" cy="507556"/>
          </a:xfrm>
        </p:spPr>
        <p:txBody>
          <a:bodyPr/>
          <a:lstStyle/>
          <a:p>
            <a:pPr algn="l"/>
            <a:r>
              <a:rPr lang="en-US" dirty="0" smtClean="0">
                <a:solidFill>
                  <a:srgbClr val="7D868C"/>
                </a:solidFill>
              </a:rPr>
              <a:t>©2015 Chef Software Inc</a:t>
            </a:r>
            <a:r>
              <a:rPr lang="en-US" dirty="0" smtClean="0"/>
              <a:t>.</a:t>
            </a:r>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02485" y="3542011"/>
            <a:ext cx="1636811" cy="1745180"/>
          </a:xfrm>
          <a:prstGeom prst="rect">
            <a:avLst/>
          </a:prstGeom>
        </p:spPr>
      </p:pic>
      <p:cxnSp>
        <p:nvCxnSpPr>
          <p:cNvPr id="8" name="Straight Connector 7"/>
          <p:cNvCxnSpPr/>
          <p:nvPr/>
        </p:nvCxnSpPr>
        <p:spPr>
          <a:xfrm flipH="1">
            <a:off x="9330808" y="2562319"/>
            <a:ext cx="2101180" cy="1367655"/>
          </a:xfrm>
          <a:prstGeom prst="line">
            <a:avLst/>
          </a:prstGeom>
          <a:ln w="6350">
            <a:solidFill>
              <a:schemeClr val="accent1"/>
            </a:solidFill>
          </a:ln>
        </p:spPr>
        <p:style>
          <a:lnRef idx="3">
            <a:schemeClr val="accent1"/>
          </a:lnRef>
          <a:fillRef idx="0">
            <a:schemeClr val="accent1"/>
          </a:fillRef>
          <a:effectRef idx="2">
            <a:schemeClr val="accent1"/>
          </a:effectRef>
          <a:fontRef idx="minor">
            <a:schemeClr val="tx1"/>
          </a:fontRef>
        </p:style>
      </p:cxnSp>
      <p:cxnSp>
        <p:nvCxnSpPr>
          <p:cNvPr id="9" name="Straight Connector 8"/>
          <p:cNvCxnSpPr/>
          <p:nvPr/>
        </p:nvCxnSpPr>
        <p:spPr>
          <a:xfrm flipH="1" flipV="1">
            <a:off x="9330807" y="4580995"/>
            <a:ext cx="2101181" cy="1474103"/>
          </a:xfrm>
          <a:prstGeom prst="line">
            <a:avLst/>
          </a:prstGeom>
          <a:ln w="6350">
            <a:solidFill>
              <a:schemeClr val="accent1"/>
            </a:solidFill>
          </a:ln>
        </p:spPr>
        <p:style>
          <a:lnRef idx="3">
            <a:schemeClr val="accent1"/>
          </a:lnRef>
          <a:fillRef idx="0">
            <a:schemeClr val="accent1"/>
          </a:fillRef>
          <a:effectRef idx="2">
            <a:schemeClr val="accent1"/>
          </a:effectRef>
          <a:fontRef idx="minor">
            <a:schemeClr val="tx1"/>
          </a:fontRef>
        </p:style>
      </p:cxnSp>
      <p:graphicFrame>
        <p:nvGraphicFramePr>
          <p:cNvPr id="10" name="Table 9"/>
          <p:cNvGraphicFramePr>
            <a:graphicFrameLocks noGrp="1"/>
          </p:cNvGraphicFramePr>
          <p:nvPr>
            <p:extLst>
              <p:ext uri="{D42A27DB-BD31-4B8C-83A1-F6EECF244321}">
                <p14:modId xmlns:p14="http://schemas.microsoft.com/office/powerpoint/2010/main" val="4058249034"/>
              </p:ext>
            </p:extLst>
          </p:nvPr>
        </p:nvGraphicFramePr>
        <p:xfrm>
          <a:off x="11407727" y="2562319"/>
          <a:ext cx="3332188" cy="3492779"/>
        </p:xfrm>
        <a:graphic>
          <a:graphicData uri="http://schemas.openxmlformats.org/drawingml/2006/table">
            <a:tbl>
              <a:tblPr firstRow="1" bandRow="1">
                <a:tableStyleId>{5940675A-B579-460E-94D1-54222C63F5DA}</a:tableStyleId>
              </a:tblPr>
              <a:tblGrid>
                <a:gridCol w="3332188"/>
              </a:tblGrid>
              <a:tr h="3492779">
                <a:tc>
                  <a:txBody>
                    <a:bodyPr/>
                    <a:lstStyle/>
                    <a:p>
                      <a:pPr algn="ctr"/>
                      <a:r>
                        <a:rPr lang="en-US" b="1" dirty="0" smtClean="0"/>
                        <a:t>Web Nodes</a:t>
                      </a:r>
                    </a:p>
                    <a:p>
                      <a:pPr algn="ctr"/>
                      <a:endParaRPr lang="en-US" dirty="0" smtClean="0"/>
                    </a:p>
                    <a:p>
                      <a:pPr algn="l"/>
                      <a:r>
                        <a:rPr lang="en-US" dirty="0" smtClean="0"/>
                        <a:t>Node 1 </a:t>
                      </a:r>
                    </a:p>
                    <a:p>
                      <a:pPr algn="l"/>
                      <a:endParaRPr lang="en-US" dirty="0" smtClean="0"/>
                    </a:p>
                    <a:p>
                      <a:pPr algn="l"/>
                      <a:r>
                        <a:rPr lang="en-US" dirty="0" smtClean="0"/>
                        <a:t>Node 3</a:t>
                      </a:r>
                    </a:p>
                    <a:p>
                      <a:pPr algn="l"/>
                      <a:endParaRPr lang="en-US" dirty="0" smtClean="0"/>
                    </a:p>
                    <a:p>
                      <a:pPr algn="l"/>
                      <a:r>
                        <a:rPr lang="en-US" dirty="0" smtClean="0"/>
                        <a:t>Node 8</a:t>
                      </a:r>
                      <a:endParaRPr lang="en-US" b="0" dirty="0"/>
                    </a:p>
                  </a:txBody>
                  <a:tcPr/>
                </a:tc>
              </a:tr>
            </a:tbl>
          </a:graphicData>
        </a:graphic>
      </p:graphicFrame>
      <p:sp>
        <p:nvSpPr>
          <p:cNvPr id="11" name="TextBox 10"/>
          <p:cNvSpPr txBox="1"/>
          <p:nvPr/>
        </p:nvSpPr>
        <p:spPr bwMode="white">
          <a:xfrm>
            <a:off x="741990" y="3339362"/>
            <a:ext cx="6221300" cy="3867380"/>
          </a:xfrm>
          <a:prstGeom prst="rect">
            <a:avLst/>
          </a:prstGeom>
        </p:spPr>
        <p:txBody>
          <a:bodyPr vert="horz" wrap="square" lIns="91440" tIns="91440" rIns="91440" bIns="91440" rtlCol="0">
            <a:normAutofit/>
          </a:bodyPr>
          <a:lstStyle/>
          <a:p>
            <a:r>
              <a:rPr lang="en-US" sz="3600" dirty="0" smtClean="0"/>
              <a:t>Every organization or infrastructure starts with the _default environment.</a:t>
            </a:r>
          </a:p>
        </p:txBody>
      </p:sp>
      <p:sp>
        <p:nvSpPr>
          <p:cNvPr id="12" name="Rounded Rectangle 11"/>
          <p:cNvSpPr/>
          <p:nvPr/>
        </p:nvSpPr>
        <p:spPr bwMode="auto">
          <a:xfrm>
            <a:off x="7362634" y="1300346"/>
            <a:ext cx="8390681" cy="5912036"/>
          </a:xfrm>
          <a:prstGeom prst="roundRect">
            <a:avLst/>
          </a:prstGeom>
          <a:solidFill>
            <a:schemeClr val="accent1">
              <a:alpha val="26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smtClean="0">
              <a:gradFill>
                <a:gsLst>
                  <a:gs pos="0">
                    <a:srgbClr val="FFFFFF"/>
                  </a:gs>
                  <a:gs pos="100000">
                    <a:srgbClr val="FFFFFF"/>
                  </a:gs>
                </a:gsLst>
                <a:lin ang="5400000" scaled="0"/>
              </a:gradFill>
            </a:endParaRPr>
          </a:p>
        </p:txBody>
      </p:sp>
      <p:sp>
        <p:nvSpPr>
          <p:cNvPr id="13" name="TextBox 12"/>
          <p:cNvSpPr txBox="1"/>
          <p:nvPr/>
        </p:nvSpPr>
        <p:spPr bwMode="white">
          <a:xfrm>
            <a:off x="10507244" y="1391069"/>
            <a:ext cx="3431865" cy="1073541"/>
          </a:xfrm>
          <a:prstGeom prst="rect">
            <a:avLst/>
          </a:prstGeom>
        </p:spPr>
        <p:txBody>
          <a:bodyPr vert="horz" wrap="square" lIns="91440" tIns="91440" rIns="91440" bIns="91440" rtlCol="0">
            <a:noAutofit/>
          </a:bodyPr>
          <a:lstStyle/>
          <a:p>
            <a:r>
              <a:rPr lang="en-US" sz="5400" dirty="0" smtClean="0"/>
              <a:t>_default</a:t>
            </a:r>
          </a:p>
        </p:txBody>
      </p:sp>
      <p:pic>
        <p:nvPicPr>
          <p:cNvPr id="3" name="Picture 2"/>
          <p:cNvPicPr>
            <a:picLocks noChangeAspect="1"/>
          </p:cNvPicPr>
          <p:nvPr/>
        </p:nvPicPr>
        <p:blipFill>
          <a:blip r:embed="rId4"/>
          <a:stretch>
            <a:fillRect/>
          </a:stretch>
        </p:blipFill>
        <p:spPr>
          <a:xfrm>
            <a:off x="11394501" y="2552173"/>
            <a:ext cx="3345414" cy="3518453"/>
          </a:xfrm>
          <a:prstGeom prst="rect">
            <a:avLst/>
          </a:prstGeom>
        </p:spPr>
      </p:pic>
    </p:spTree>
    <p:extLst>
      <p:ext uri="{BB962C8B-B14F-4D97-AF65-F5344CB8AC3E}">
        <p14:creationId xmlns:p14="http://schemas.microsoft.com/office/powerpoint/2010/main" val="1375219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Discussion</a:t>
            </a:r>
            <a:endParaRPr lang="en-US" dirty="0"/>
          </a:p>
        </p:txBody>
      </p:sp>
      <p:sp>
        <p:nvSpPr>
          <p:cNvPr id="3" name="Subtitle 2"/>
          <p:cNvSpPr>
            <a:spLocks noGrp="1"/>
          </p:cNvSpPr>
          <p:nvPr>
            <p:ph type="subTitle" idx="1"/>
          </p:nvPr>
        </p:nvSpPr>
        <p:spPr>
          <a:xfrm>
            <a:off x="3013754" y="3505073"/>
            <a:ext cx="10974132" cy="4191205"/>
          </a:xfrm>
        </p:spPr>
        <p:txBody>
          <a:bodyPr>
            <a:normAutofit/>
          </a:bodyPr>
          <a:lstStyle/>
          <a:p>
            <a:r>
              <a:rPr lang="en-US" dirty="0" smtClean="0"/>
              <a:t>What is the benefit of constraining cookbooks to a particular environment?</a:t>
            </a:r>
          </a:p>
          <a:p>
            <a:endParaRPr lang="en-US" dirty="0"/>
          </a:p>
          <a:p>
            <a:r>
              <a:rPr lang="en-US" dirty="0" smtClean="0"/>
              <a:t>When defining search criteria what happens when you </a:t>
            </a:r>
            <a:r>
              <a:rPr lang="en-US" b="1" dirty="0" smtClean="0"/>
              <a:t>AND</a:t>
            </a:r>
            <a:r>
              <a:rPr lang="en-US" dirty="0" smtClean="0"/>
              <a:t> in a query? </a:t>
            </a:r>
          </a:p>
          <a:p>
            <a:endParaRPr lang="en-US" dirty="0"/>
          </a:p>
          <a:p>
            <a:r>
              <a:rPr lang="en-US" dirty="0" smtClean="0"/>
              <a:t>What happens when you use an </a:t>
            </a:r>
            <a:r>
              <a:rPr lang="en-US" b="1" dirty="0" smtClean="0"/>
              <a:t>OR</a:t>
            </a:r>
            <a:r>
              <a:rPr lang="en-US" dirty="0" smtClean="0"/>
              <a:t> in a query?</a:t>
            </a: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50</a:t>
            </a:fld>
            <a:endParaRPr lang="en-US" dirty="0"/>
          </a:p>
        </p:txBody>
      </p:sp>
    </p:spTree>
    <p:extLst>
      <p:ext uri="{BB962C8B-B14F-4D97-AF65-F5344CB8AC3E}">
        <p14:creationId xmlns:p14="http://schemas.microsoft.com/office/powerpoint/2010/main" val="39693968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smtClean="0"/>
              <a:t>Q&amp;A</a:t>
            </a:r>
            <a:endParaRPr lang="en-US" dirty="0"/>
          </a:p>
        </p:txBody>
      </p:sp>
      <p:sp>
        <p:nvSpPr>
          <p:cNvPr id="3" name="Subtitle 2"/>
          <p:cNvSpPr>
            <a:spLocks noGrp="1"/>
          </p:cNvSpPr>
          <p:nvPr>
            <p:ph type="subTitle" idx="1"/>
          </p:nvPr>
        </p:nvSpPr>
        <p:spPr/>
        <p:txBody>
          <a:bodyPr/>
          <a:lstStyle/>
          <a:p>
            <a:r>
              <a:rPr lang="en-US" dirty="0" smtClean="0"/>
              <a:t>What questions can we help you answer?</a:t>
            </a:r>
            <a:endParaRPr lang="en-US" dirty="0"/>
          </a:p>
        </p:txBody>
      </p:sp>
      <p:sp>
        <p:nvSpPr>
          <p:cNvPr id="4" name="Footer Placeholder 3"/>
          <p:cNvSpPr>
            <a:spLocks noGrp="1"/>
          </p:cNvSpPr>
          <p:nvPr>
            <p:ph type="ftr" sz="quarter" idx="15"/>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51</a:t>
            </a:fld>
            <a:endParaRPr lang="en-US" dirty="0"/>
          </a:p>
        </p:txBody>
      </p:sp>
    </p:spTree>
    <p:extLst>
      <p:ext uri="{BB962C8B-B14F-4D97-AF65-F5344CB8AC3E}">
        <p14:creationId xmlns:p14="http://schemas.microsoft.com/office/powerpoint/2010/main" val="688228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31175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GE: Production</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q"/>
            </a:pPr>
            <a:r>
              <a:rPr lang="en-US" dirty="0"/>
              <a:t>Deploy </a:t>
            </a:r>
            <a:r>
              <a:rPr lang="en-US" dirty="0" smtClean="0"/>
              <a:t>Our </a:t>
            </a:r>
            <a:r>
              <a:rPr lang="en-US" dirty="0"/>
              <a:t>S</a:t>
            </a:r>
            <a:r>
              <a:rPr lang="en-US" dirty="0" smtClean="0"/>
              <a:t>ite </a:t>
            </a:r>
            <a:r>
              <a:rPr lang="en-US" dirty="0"/>
              <a:t>to </a:t>
            </a:r>
            <a:r>
              <a:rPr lang="en-US" dirty="0" smtClean="0"/>
              <a:t>Production</a:t>
            </a:r>
          </a:p>
        </p:txBody>
      </p:sp>
      <p:sp>
        <p:nvSpPr>
          <p:cNvPr id="4" name="Content Placeholder 3"/>
          <p:cNvSpPr>
            <a:spLocks noGrp="1"/>
          </p:cNvSpPr>
          <p:nvPr>
            <p:ph sz="quarter" idx="11"/>
          </p:nvPr>
        </p:nvSpPr>
        <p:spPr>
          <a:xfrm>
            <a:off x="3012273" y="3411331"/>
            <a:ext cx="11319040" cy="1528233"/>
          </a:xfrm>
        </p:spPr>
        <p:txBody>
          <a:bodyPr/>
          <a:lstStyle/>
          <a:p>
            <a:r>
              <a:rPr lang="en-US" dirty="0" smtClean="0"/>
              <a:t>Let's create a reliable environment for our nodes.</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6</a:t>
            </a:fld>
            <a:endParaRPr lang="en-US" dirty="0"/>
          </a:p>
        </p:txBody>
      </p:sp>
    </p:spTree>
    <p:extLst>
      <p:ext uri="{BB962C8B-B14F-4D97-AF65-F5344CB8AC3E}">
        <p14:creationId xmlns:p14="http://schemas.microsoft.com/office/powerpoint/2010/main" val="810140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925563"/>
            <a:ext cx="14423693" cy="4973837"/>
          </a:xfrm>
        </p:spPr>
        <p:txBody>
          <a:bodyPr/>
          <a:lstStyle/>
          <a:p>
            <a:r>
              <a:rPr lang="en-US" dirty="0" smtClean="0"/>
              <a:t>*</a:t>
            </a:r>
            <a:r>
              <a:rPr lang="en-US" dirty="0"/>
              <a:t>* ENVIRONMENT COMMANDS **</a:t>
            </a:r>
          </a:p>
          <a:p>
            <a:r>
              <a:rPr lang="en-US" dirty="0"/>
              <a:t>knife environment compare [ENVIRONMENT..] (options)</a:t>
            </a:r>
          </a:p>
          <a:p>
            <a:r>
              <a:rPr lang="en-US" dirty="0"/>
              <a:t>knife environment create ENVIRONMENT (options)</a:t>
            </a:r>
          </a:p>
          <a:p>
            <a:r>
              <a:rPr lang="en-US" dirty="0"/>
              <a:t>knife environment delete ENVIRONMENT (options)</a:t>
            </a:r>
          </a:p>
          <a:p>
            <a:r>
              <a:rPr lang="en-US" dirty="0"/>
              <a:t>knife environment edit ENVIRONMENT (options)</a:t>
            </a:r>
          </a:p>
          <a:p>
            <a:r>
              <a:rPr lang="en-US" dirty="0"/>
              <a:t>knife environment from file FILE [FILE..] (options)</a:t>
            </a:r>
          </a:p>
          <a:p>
            <a:r>
              <a:rPr lang="en-US" dirty="0" smtClean="0"/>
              <a:t>knife </a:t>
            </a:r>
            <a:r>
              <a:rPr lang="en-US" dirty="0"/>
              <a:t>environment list (options)</a:t>
            </a:r>
          </a:p>
          <a:p>
            <a:r>
              <a:rPr lang="en-US" dirty="0"/>
              <a:t>knife environment show ENVIRONMENT (options)</a:t>
            </a:r>
          </a:p>
        </p:txBody>
      </p:sp>
      <p:sp>
        <p:nvSpPr>
          <p:cNvPr id="3" name="Title 2"/>
          <p:cNvSpPr>
            <a:spLocks noGrp="1"/>
          </p:cNvSpPr>
          <p:nvPr>
            <p:ph type="title"/>
          </p:nvPr>
        </p:nvSpPr>
        <p:spPr/>
        <p:txBody>
          <a:bodyPr>
            <a:normAutofit fontScale="90000"/>
          </a:bodyPr>
          <a:lstStyle/>
          <a:p>
            <a:r>
              <a:rPr lang="en-US" dirty="0" smtClean="0"/>
              <a:t>GE: </a:t>
            </a:r>
            <a:r>
              <a:rPr lang="en-US" dirty="0"/>
              <a:t>Using </a:t>
            </a:r>
            <a:r>
              <a:rPr lang="en-US" dirty="0" smtClean="0"/>
              <a:t>'knife </a:t>
            </a:r>
            <a:r>
              <a:rPr lang="en-US" dirty="0"/>
              <a:t>environment --</a:t>
            </a:r>
            <a:r>
              <a:rPr lang="en-US" dirty="0" smtClean="0"/>
              <a:t>help'</a:t>
            </a:r>
            <a:r>
              <a:rPr lang="en-US" dirty="0"/>
              <a:t/>
            </a:r>
            <a:br>
              <a:rPr lang="en-US" dirty="0"/>
            </a:br>
            <a:endParaRPr lang="en-US" dirty="0"/>
          </a:p>
        </p:txBody>
      </p:sp>
      <p:sp>
        <p:nvSpPr>
          <p:cNvPr id="4" name="Text Placeholder 3"/>
          <p:cNvSpPr>
            <a:spLocks noGrp="1"/>
          </p:cNvSpPr>
          <p:nvPr>
            <p:ph type="body" sz="quarter" idx="11"/>
          </p:nvPr>
        </p:nvSpPr>
        <p:spPr>
          <a:xfrm>
            <a:off x="1121104" y="1337149"/>
            <a:ext cx="14422528" cy="1380651"/>
          </a:xfrm>
        </p:spPr>
        <p:txBody>
          <a:bodyPr/>
          <a:lstStyle/>
          <a:p>
            <a:r>
              <a:rPr lang="en-US" dirty="0" smtClean="0"/>
              <a:t>$ cd ~\chef-repo</a:t>
            </a:r>
          </a:p>
          <a:p>
            <a:r>
              <a:rPr lang="en-US" dirty="0" smtClean="0"/>
              <a:t>$ knife environment --help</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7</a:t>
            </a:fld>
            <a:endParaRPr lang="en-US" dirty="0"/>
          </a:p>
        </p:txBody>
      </p:sp>
    </p:spTree>
    <p:extLst>
      <p:ext uri="{BB962C8B-B14F-4D97-AF65-F5344CB8AC3E}">
        <p14:creationId xmlns:p14="http://schemas.microsoft.com/office/powerpoint/2010/main" val="1327481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5110750"/>
          </a:xfrm>
        </p:spPr>
        <p:txBody>
          <a:bodyPr/>
          <a:lstStyle/>
          <a:p>
            <a:r>
              <a:rPr lang="en-US" dirty="0"/>
              <a:t>_default</a:t>
            </a:r>
          </a:p>
        </p:txBody>
      </p:sp>
      <p:sp>
        <p:nvSpPr>
          <p:cNvPr id="3" name="Title 2"/>
          <p:cNvSpPr>
            <a:spLocks noGrp="1"/>
          </p:cNvSpPr>
          <p:nvPr>
            <p:ph type="title"/>
          </p:nvPr>
        </p:nvSpPr>
        <p:spPr/>
        <p:txBody>
          <a:bodyPr/>
          <a:lstStyle/>
          <a:p>
            <a:r>
              <a:rPr lang="en-US" dirty="0" smtClean="0"/>
              <a:t>GE: View List of Defined Environments</a:t>
            </a:r>
            <a:endParaRPr lang="en-US" dirty="0"/>
          </a:p>
        </p:txBody>
      </p:sp>
      <p:sp>
        <p:nvSpPr>
          <p:cNvPr id="4" name="Text Placeholder 3"/>
          <p:cNvSpPr>
            <a:spLocks noGrp="1"/>
          </p:cNvSpPr>
          <p:nvPr>
            <p:ph type="body" sz="quarter" idx="11"/>
          </p:nvPr>
        </p:nvSpPr>
        <p:spPr/>
        <p:txBody>
          <a:bodyPr/>
          <a:lstStyle/>
          <a:p>
            <a:r>
              <a:rPr lang="en-US" dirty="0" smtClean="0"/>
              <a:t>$ knife environment list</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8</a:t>
            </a:fld>
            <a:endParaRPr lang="en-US" dirty="0"/>
          </a:p>
        </p:txBody>
      </p:sp>
    </p:spTree>
    <p:extLst>
      <p:ext uri="{BB962C8B-B14F-4D97-AF65-F5344CB8AC3E}">
        <p14:creationId xmlns:p14="http://schemas.microsoft.com/office/powerpoint/2010/main" val="15160195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solidFill>
                  <a:schemeClr val="bg1"/>
                </a:solidFill>
              </a:rPr>
              <a:t>chef_type</a:t>
            </a:r>
            <a:r>
              <a:rPr lang="en-US" dirty="0" smtClean="0">
                <a:solidFill>
                  <a:schemeClr val="bg1"/>
                </a:solidFill>
              </a:rPr>
              <a:t>:           </a:t>
            </a:r>
            <a:r>
              <a:rPr lang="en-US" dirty="0">
                <a:solidFill>
                  <a:schemeClr val="bg1"/>
                </a:solidFill>
              </a:rPr>
              <a:t>environment</a:t>
            </a:r>
          </a:p>
          <a:p>
            <a:r>
              <a:rPr lang="en-US" dirty="0">
                <a:solidFill>
                  <a:schemeClr val="bg1"/>
                </a:solidFill>
              </a:rPr>
              <a:t>cookbook_versions:</a:t>
            </a:r>
          </a:p>
          <a:p>
            <a:r>
              <a:rPr lang="en-US" dirty="0">
                <a:solidFill>
                  <a:schemeClr val="bg1"/>
                </a:solidFill>
              </a:rPr>
              <a:t>default_attributes:</a:t>
            </a:r>
          </a:p>
          <a:p>
            <a:r>
              <a:rPr lang="en-US" dirty="0">
                <a:solidFill>
                  <a:schemeClr val="bg1"/>
                </a:solidFill>
              </a:rPr>
              <a:t>description</a:t>
            </a:r>
            <a:r>
              <a:rPr lang="en-US" dirty="0" smtClean="0">
                <a:solidFill>
                  <a:schemeClr val="bg1"/>
                </a:solidFill>
              </a:rPr>
              <a:t>:         </a:t>
            </a:r>
            <a:r>
              <a:rPr lang="en-US" dirty="0">
                <a:solidFill>
                  <a:schemeClr val="bg1"/>
                </a:solidFill>
              </a:rPr>
              <a:t>The default Chef environment</a:t>
            </a:r>
          </a:p>
          <a:p>
            <a:r>
              <a:rPr lang="en-US" dirty="0">
                <a:solidFill>
                  <a:schemeClr val="bg1"/>
                </a:solidFill>
              </a:rPr>
              <a:t>json_class</a:t>
            </a:r>
            <a:r>
              <a:rPr lang="en-US" dirty="0" smtClean="0">
                <a:solidFill>
                  <a:schemeClr val="bg1"/>
                </a:solidFill>
              </a:rPr>
              <a:t>:          Chef</a:t>
            </a:r>
            <a:r>
              <a:rPr lang="en-US" dirty="0">
                <a:solidFill>
                  <a:schemeClr val="bg1"/>
                </a:solidFill>
              </a:rPr>
              <a:t>::Environment</a:t>
            </a:r>
          </a:p>
          <a:p>
            <a:r>
              <a:rPr lang="en-US" dirty="0">
                <a:solidFill>
                  <a:schemeClr val="bg1"/>
                </a:solidFill>
              </a:rPr>
              <a:t>name</a:t>
            </a:r>
            <a:r>
              <a:rPr lang="en-US" dirty="0" smtClean="0">
                <a:solidFill>
                  <a:schemeClr val="bg1"/>
                </a:solidFill>
              </a:rPr>
              <a:t>:                _</a:t>
            </a:r>
            <a:r>
              <a:rPr lang="en-US" dirty="0">
                <a:solidFill>
                  <a:schemeClr val="bg1"/>
                </a:solidFill>
              </a:rPr>
              <a:t>default</a:t>
            </a:r>
          </a:p>
          <a:p>
            <a:r>
              <a:rPr lang="en-US" dirty="0">
                <a:solidFill>
                  <a:schemeClr val="bg1"/>
                </a:solidFill>
              </a:rPr>
              <a:t>override_attributes:</a:t>
            </a:r>
            <a:r>
              <a:rPr lang="en-US" dirty="0" smtClean="0">
                <a:solidFill>
                  <a:srgbClr val="F0F0F0"/>
                </a:solidFill>
              </a:rPr>
              <a:t>	</a:t>
            </a:r>
            <a:endParaRPr lang="en-US" dirty="0">
              <a:solidFill>
                <a:schemeClr val="accent4">
                  <a:lumMod val="75000"/>
                </a:schemeClr>
              </a:solidFill>
            </a:endParaRPr>
          </a:p>
        </p:txBody>
      </p:sp>
      <p:sp>
        <p:nvSpPr>
          <p:cNvPr id="3" name="Title 2"/>
          <p:cNvSpPr>
            <a:spLocks noGrp="1"/>
          </p:cNvSpPr>
          <p:nvPr>
            <p:ph type="title"/>
          </p:nvPr>
        </p:nvSpPr>
        <p:spPr/>
        <p:txBody>
          <a:bodyPr>
            <a:normAutofit/>
          </a:bodyPr>
          <a:lstStyle/>
          <a:p>
            <a:r>
              <a:rPr lang="en-US" dirty="0"/>
              <a:t>GE: </a:t>
            </a:r>
            <a:r>
              <a:rPr lang="en-US" dirty="0" smtClean="0"/>
              <a:t>Viewing the _default Environment</a:t>
            </a:r>
            <a:endParaRPr lang="en-US" dirty="0"/>
          </a:p>
        </p:txBody>
      </p:sp>
      <p:sp>
        <p:nvSpPr>
          <p:cNvPr id="4" name="Text Placeholder 3"/>
          <p:cNvSpPr>
            <a:spLocks noGrp="1"/>
          </p:cNvSpPr>
          <p:nvPr>
            <p:ph type="body" sz="quarter" idx="11"/>
          </p:nvPr>
        </p:nvSpPr>
        <p:spPr/>
        <p:txBody>
          <a:bodyPr/>
          <a:lstStyle/>
          <a:p>
            <a:r>
              <a:rPr lang="en-US" dirty="0" smtClean="0"/>
              <a:t>$ knife environment show _default</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9</a:t>
            </a:fld>
            <a:endParaRPr lang="en-US" dirty="0"/>
          </a:p>
        </p:txBody>
      </p:sp>
    </p:spTree>
    <p:extLst>
      <p:ext uri="{BB962C8B-B14F-4D97-AF65-F5344CB8AC3E}">
        <p14:creationId xmlns:p14="http://schemas.microsoft.com/office/powerpoint/2010/main" val="10144730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ChefDk3.2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name="Chef-TemplateComps_v09-16x9-Light.potx" id="{078CEFDB-FA7A-4E36-9964-13EF367585CB}" vid="{8B87B0F3-7308-43D5-8388-E1B49EA026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4.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5.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6.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7.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8.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Props1.xml><?xml version="1.0" encoding="utf-8"?>
<ds:datastoreItem xmlns:ds="http://schemas.openxmlformats.org/officeDocument/2006/customXml" ds:itemID="{6921749B-AEB7-461B-845F-603CABD25259}">
  <ds:schemaRefs>
    <ds:schemaRef ds:uri="7bb5d761-a2ea-4873-95f7-7a6658fb3ef0"/>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www.w3.org/XML/1998/namespace"/>
    <ds:schemaRef ds:uri="http://purl.org/dc/dcmitype/"/>
  </ds:schemaRefs>
</ds:datastoreItem>
</file>

<file path=customXml/itemProps2.xml><?xml version="1.0" encoding="utf-8"?>
<ds:datastoreItem xmlns:ds="http://schemas.openxmlformats.org/officeDocument/2006/customXml" ds:itemID="{5CDEB364-43EC-4510-9881-539C2A3FCE9E}">
  <ds:schemaRefs>
    <ds:schemaRef ds:uri="http://schemas.microsoft.com/sharepoint/v3/contenttype/forms"/>
  </ds:schemaRefs>
</ds:datastoreItem>
</file>

<file path=customXml/itemProps3.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xml><?xml version="1.0" encoding="utf-8"?>
<ds:datastoreItem xmlns:ds="http://schemas.openxmlformats.org/officeDocument/2006/customXml" ds:itemID="{B13EBC30-FE27-4C6A-B723-23FC2188F7DC}">
  <ds:schemaRefs>
    <ds:schemaRef ds:uri="http://schemas.microsoft.com/sharepoint/events"/>
  </ds:schemaRefs>
</ds:datastoreItem>
</file>

<file path=docProps/app.xml><?xml version="1.0" encoding="utf-8"?>
<Properties xmlns="http://schemas.openxmlformats.org/officeDocument/2006/extended-properties" xmlns:vt="http://schemas.openxmlformats.org/officeDocument/2006/docPropsVTypes">
  <Template>ChefDk3.2Template.potx</Template>
  <TotalTime>18542</TotalTime>
  <Words>4115</Words>
  <Application>Microsoft Office PowerPoint</Application>
  <PresentationFormat>Custom</PresentationFormat>
  <Paragraphs>642</Paragraphs>
  <Slides>52</Slides>
  <Notes>51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52</vt:i4>
      </vt:variant>
    </vt:vector>
  </HeadingPairs>
  <TitlesOfParts>
    <vt:vector size="57" baseType="lpstr">
      <vt:lpstr>Arial</vt:lpstr>
      <vt:lpstr>Courier New</vt:lpstr>
      <vt:lpstr>Gill Sans MT</vt:lpstr>
      <vt:lpstr>Wingdings</vt:lpstr>
      <vt:lpstr>ChefDk3.2Template</vt:lpstr>
      <vt:lpstr>Environments</vt:lpstr>
      <vt:lpstr>Objectives</vt:lpstr>
      <vt:lpstr>Keeping Your Infrastructure Current</vt:lpstr>
      <vt:lpstr>Environments</vt:lpstr>
      <vt:lpstr>Environments</vt:lpstr>
      <vt:lpstr>GE: Production</vt:lpstr>
      <vt:lpstr>GE: Using 'knife environment --help' </vt:lpstr>
      <vt:lpstr>GE: View List of Defined Environments</vt:lpstr>
      <vt:lpstr>GE: Viewing the _default Environment</vt:lpstr>
      <vt:lpstr>GE: Searching All of Our Nodes</vt:lpstr>
      <vt:lpstr>GE: Create an environments Directory</vt:lpstr>
      <vt:lpstr>GE: Create the production.rb</vt:lpstr>
      <vt:lpstr>GE: Upload the production.rb File</vt:lpstr>
      <vt:lpstr>GE: View the List of Environments</vt:lpstr>
      <vt:lpstr>GE: View the Production Environment</vt:lpstr>
      <vt:lpstr>GE: Viewing 'knife node --help'</vt:lpstr>
      <vt:lpstr>GE: Viewing 'knife node set --help'</vt:lpstr>
      <vt:lpstr>GE: Using 'knife environment node set'</vt:lpstr>
      <vt:lpstr>GE: Viewing node1's Attributes</vt:lpstr>
      <vt:lpstr>Lab: Set More Nodes to Production</vt:lpstr>
      <vt:lpstr>Lab: Set node2's Environment to Production </vt:lpstr>
      <vt:lpstr>Lab: Verify node2 is Set to Production </vt:lpstr>
      <vt:lpstr>Production</vt:lpstr>
      <vt:lpstr>Lab: Acceptance Environment</vt:lpstr>
      <vt:lpstr>Lab: Create a New Environment File </vt:lpstr>
      <vt:lpstr>Lab: Upload the .rb File</vt:lpstr>
      <vt:lpstr>Lab: Verify that the Environment was Set </vt:lpstr>
      <vt:lpstr>Lab: Verify the Contents of the Environment</vt:lpstr>
      <vt:lpstr>Lab: Set node 3 to the Acceptance Environment </vt:lpstr>
      <vt:lpstr>Lab: Verify that the Environment Was Set </vt:lpstr>
      <vt:lpstr>Lab: Converge All the Nodes </vt:lpstr>
      <vt:lpstr>Separating Environments</vt:lpstr>
      <vt:lpstr>Expected Situation</vt:lpstr>
      <vt:lpstr>Balancing Nodes</vt:lpstr>
      <vt:lpstr>Search Criteria</vt:lpstr>
      <vt:lpstr>GE: Examine the Existing Search Criteria</vt:lpstr>
      <vt:lpstr>GE: Modify the myiis-lb Default Recipe</vt:lpstr>
      <vt:lpstr>Separating Environments</vt:lpstr>
      <vt:lpstr>GE: Version the myiis-lb metadata.rb</vt:lpstr>
      <vt:lpstr>GE: Run 'berks install'</vt:lpstr>
      <vt:lpstr>GE: Run 'berks upload'</vt:lpstr>
      <vt:lpstr>Separating Environments</vt:lpstr>
      <vt:lpstr>A Brief Recap</vt:lpstr>
      <vt:lpstr>Lab: Update Production</vt:lpstr>
      <vt:lpstr>Lab: Update production.rb</vt:lpstr>
      <vt:lpstr>Lab: cd and Run 'knife environment...'</vt:lpstr>
      <vt:lpstr>Lab: Verify the Version Number </vt:lpstr>
      <vt:lpstr>Lab: Converge All Nodes</vt:lpstr>
      <vt:lpstr>Lab: Update Production</vt:lpstr>
      <vt:lpstr>Discussion</vt:lpstr>
      <vt:lpstr>Q&amp;A</vt:lpstr>
      <vt:lpstr>PowerPoint Presentation</vt:lpstr>
    </vt:vector>
  </TitlesOfParts>
  <Manager>&lt;Content Manager Name Here&gt;</Manager>
  <Company>Silver Fox</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subject>Houghton Mifflin Harcourt – 2012 Investor Day</dc:subject>
  <dc:creator>sdelfante@chef.io</dc:creator>
  <dc:description>Template: Louma El-Khoury, Silver Fox Productions Inc.
Formatting:
Event Date: March 12, 2012
Event Location: New York, NY
Audience Type:</dc:description>
  <cp:lastModifiedBy>Franklin Webber</cp:lastModifiedBy>
  <cp:revision>2131</cp:revision>
  <cp:lastPrinted>2015-02-07T23:49:10Z</cp:lastPrinted>
  <dcterms:created xsi:type="dcterms:W3CDTF">2012-09-13T17:36:07Z</dcterms:created>
  <dcterms:modified xsi:type="dcterms:W3CDTF">2016-01-12T20:51:19Z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